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5" r:id="rId2"/>
    <p:sldId id="317" r:id="rId3"/>
    <p:sldId id="318" r:id="rId4"/>
    <p:sldId id="319" r:id="rId5"/>
    <p:sldId id="321" r:id="rId6"/>
    <p:sldId id="322" r:id="rId7"/>
    <p:sldId id="323" r:id="rId8"/>
    <p:sldId id="324" r:id="rId9"/>
    <p:sldId id="325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BFD8648-DEBF-4DCF-A620-E24A2B355648}">
          <p14:sldIdLst/>
        </p14:section>
        <p14:section name="Раздел без заголовка" id="{2E952252-6453-42A8-84B1-E5087D546B51}">
          <p14:sldIdLst>
            <p14:sldId id="315"/>
            <p14:sldId id="317"/>
            <p14:sldId id="318"/>
            <p14:sldId id="319"/>
            <p14:sldId id="321"/>
            <p14:sldId id="322"/>
            <p14:sldId id="323"/>
            <p14:sldId id="324"/>
            <p14:sldId id="32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629" autoAdjust="0"/>
  </p:normalViewPr>
  <p:slideViewPr>
    <p:cSldViewPr>
      <p:cViewPr>
        <p:scale>
          <a:sx n="50" d="100"/>
          <a:sy n="50" d="100"/>
        </p:scale>
        <p:origin x="-2626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6FB0A-B901-413B-B9C3-7CC391CA6947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3D012-82B9-40C1-A6FA-93D503A8A9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91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" y="90872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89448" y="2564904"/>
            <a:ext cx="698477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kk-KZ" sz="3000" b="1" dirty="0" smtClean="0"/>
              <a:t>Администрирование </a:t>
            </a:r>
            <a:r>
              <a:rPr lang="kk-KZ" sz="3000" b="1" dirty="0"/>
              <a:t>непроизводственных </a:t>
            </a:r>
            <a:r>
              <a:rPr lang="kk-KZ" sz="3000" b="1" dirty="0" smtClean="0"/>
              <a:t>платежей</a:t>
            </a: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kk-KZ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Нур-Султан</a:t>
            </a:r>
          </a:p>
          <a:p>
            <a:pPr lvl="1" algn="ctr"/>
            <a:r>
              <a:rPr lang="kk-KZ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0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13131" y="-413558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kk-KZ" sz="3000" b="1" dirty="0" smtClean="0">
                <a:solidFill>
                  <a:schemeClr val="bg1"/>
                </a:solidFill>
              </a:rPr>
              <a:t>Списание задолженности и пени физических лиц</a:t>
            </a: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kk-KZ" sz="3000" b="1" dirty="0" smtClean="0"/>
              <a:t>В отношении:</a:t>
            </a:r>
          </a:p>
          <a:p>
            <a:pPr lvl="1" algn="ctr"/>
            <a:endParaRPr lang="kk-KZ" sz="2800" b="1" dirty="0"/>
          </a:p>
          <a:p>
            <a:pPr lvl="1" algn="ctr"/>
            <a:r>
              <a:rPr lang="kk-KZ" sz="2800" b="1" dirty="0" smtClean="0"/>
              <a:t>Пеня на налоговую задолженность физических лиц на 1 января 2019 года (за исключением налога на имущество и на землю за 2018г.)</a:t>
            </a: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3399742"/>
            <a:ext cx="864096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 smtClean="0"/>
          </a:p>
          <a:p>
            <a:pPr lvl="1" algn="ctr"/>
            <a:r>
              <a:rPr lang="kk-KZ" sz="2800" b="1" dirty="0" smtClean="0"/>
              <a:t>Налоговоя задолженность и</a:t>
            </a:r>
          </a:p>
          <a:p>
            <a:pPr lvl="1" algn="ctr"/>
            <a:r>
              <a:rPr lang="kk-KZ" sz="2800" b="1" dirty="0" smtClean="0"/>
              <a:t> пеня физических более 15 лет </a:t>
            </a:r>
          </a:p>
          <a:p>
            <a:pPr lvl="1" algn="ctr"/>
            <a:r>
              <a:rPr lang="kk-KZ" sz="2800" b="1" dirty="0" smtClean="0"/>
              <a:t>(по состоянию на 01.01.2019г.)</a:t>
            </a: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3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78851" y="-296632"/>
            <a:ext cx="69847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kk-KZ" sz="3000" b="1" dirty="0" smtClean="0">
                <a:solidFill>
                  <a:schemeClr val="bg1"/>
                </a:solidFill>
              </a:rPr>
              <a:t>Условия </a:t>
            </a: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/>
          </a:p>
          <a:p>
            <a:pPr lvl="1" algn="ctr"/>
            <a:r>
              <a:rPr lang="kk-KZ" sz="2800" b="1" dirty="0" smtClean="0"/>
              <a:t>Погашение налоговой задолженности физических лиц до 31.12.2019г.</a:t>
            </a: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2091" y="1795755"/>
            <a:ext cx="8640960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 smtClean="0"/>
          </a:p>
          <a:p>
            <a:pPr lvl="1" algn="ctr"/>
            <a:r>
              <a:rPr lang="ru-RU" sz="2800" b="1" dirty="0" smtClean="0"/>
              <a:t>Физические лица, </a:t>
            </a:r>
            <a:r>
              <a:rPr lang="ru-RU" sz="2800" b="1" dirty="0"/>
              <a:t>не </a:t>
            </a:r>
            <a:r>
              <a:rPr lang="ru-RU" sz="2800" b="1" dirty="0" smtClean="0"/>
              <a:t>состоят </a:t>
            </a:r>
            <a:r>
              <a:rPr lang="ru-RU" sz="2800" b="1" dirty="0"/>
              <a:t>на </a:t>
            </a:r>
            <a:r>
              <a:rPr lang="ru-RU" sz="2800" b="1" dirty="0" smtClean="0"/>
              <a:t>рег. </a:t>
            </a:r>
            <a:r>
              <a:rPr lang="ru-RU" sz="2800" b="1" dirty="0"/>
              <a:t>учете в </a:t>
            </a:r>
            <a:r>
              <a:rPr lang="ru-RU" sz="2800" b="1" dirty="0" smtClean="0"/>
              <a:t>качестве:</a:t>
            </a:r>
          </a:p>
          <a:p>
            <a:pPr lvl="1" algn="ctr"/>
            <a:endParaRPr lang="ru-RU" sz="2800" b="1" dirty="0" smtClean="0"/>
          </a:p>
          <a:p>
            <a:pPr lvl="1" algn="ctr"/>
            <a:r>
              <a:rPr lang="ru-RU" sz="2800" b="1" dirty="0" smtClean="0"/>
              <a:t> Индивидуальных предпринимателей;</a:t>
            </a:r>
          </a:p>
          <a:p>
            <a:pPr lvl="1" algn="ctr"/>
            <a:endParaRPr lang="ru-RU" sz="2800" b="1" dirty="0" smtClean="0"/>
          </a:p>
          <a:p>
            <a:pPr lvl="1" algn="ctr"/>
            <a:r>
              <a:rPr lang="ru-RU" sz="2800" b="1" dirty="0"/>
              <a:t> </a:t>
            </a:r>
            <a:r>
              <a:rPr lang="ru-RU" sz="2800" b="1" dirty="0" smtClean="0"/>
              <a:t>               Лиц, занимающихся </a:t>
            </a:r>
            <a:r>
              <a:rPr lang="ru-RU" sz="2800" b="1" dirty="0"/>
              <a:t>частной </a:t>
            </a:r>
            <a:r>
              <a:rPr lang="ru-RU" sz="2800" b="1" dirty="0" smtClean="0"/>
              <a:t>практикой                            (частные нотариусы, ЧСИ, адвокаты,     профессиональные медиаторы)</a:t>
            </a:r>
          </a:p>
          <a:p>
            <a:pPr lvl="1" algn="ctr"/>
            <a:endParaRPr lang="ru-RU" sz="2800" b="1" dirty="0"/>
          </a:p>
          <a:p>
            <a:pPr lvl="1" algn="ctr"/>
            <a:r>
              <a:rPr lang="ru-RU" sz="2800" b="1" dirty="0" smtClean="0"/>
              <a:t>Наличие налоговой задолженности </a:t>
            </a:r>
          </a:p>
          <a:p>
            <a:pPr lvl="1" algn="ctr"/>
            <a:r>
              <a:rPr lang="ru-RU" sz="2800" b="1" dirty="0" smtClean="0"/>
              <a:t>более 15 лет (по состоянию на 01.01.2019г.)</a:t>
            </a:r>
            <a:endParaRPr lang="kk-KZ" sz="2800" b="1" dirty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6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62014" y="-413558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kk-KZ" sz="3000" b="1" dirty="0" smtClean="0">
                <a:solidFill>
                  <a:schemeClr val="bg1"/>
                </a:solidFill>
              </a:rPr>
              <a:t>Порядок списания пени и задолженности комиссией УГД</a:t>
            </a:r>
          </a:p>
          <a:p>
            <a:pPr lvl="1" algn="ctr"/>
            <a:r>
              <a:rPr lang="kk-KZ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/>
          </a:p>
          <a:p>
            <a:pPr lvl="1" algn="ctr"/>
            <a:r>
              <a:rPr lang="kk-KZ" sz="2800" b="1" dirty="0" smtClean="0"/>
              <a:t>Определние НП-физических лиц, погасивших основную сумму задолженности</a:t>
            </a:r>
          </a:p>
          <a:p>
            <a:pPr lvl="1" algn="ctr"/>
            <a:endParaRPr lang="kk-KZ" sz="2800" b="1" dirty="0" smtClean="0"/>
          </a:p>
          <a:p>
            <a:pPr lvl="1" algn="ctr"/>
            <a:r>
              <a:rPr lang="kk-KZ" sz="2800" b="1" dirty="0" smtClean="0"/>
              <a:t>Определение НП-физических  имеющих налоговую задолженность более 15 лет</a:t>
            </a:r>
          </a:p>
          <a:p>
            <a:pPr lvl="1" algn="ctr"/>
            <a:endParaRPr lang="kk-KZ" sz="2800" b="1" dirty="0"/>
          </a:p>
          <a:p>
            <a:pPr lvl="1" algn="ctr"/>
            <a:r>
              <a:rPr lang="kk-KZ" sz="2800" b="1" dirty="0" smtClean="0"/>
              <a:t>Вынесение решения о списании сумм задолженности и пени</a:t>
            </a:r>
          </a:p>
          <a:p>
            <a:pPr lvl="1" algn="ctr"/>
            <a:endParaRPr lang="kk-KZ" sz="2800" b="1" dirty="0"/>
          </a:p>
          <a:p>
            <a:pPr lvl="1" algn="ctr"/>
            <a:r>
              <a:rPr lang="kk-KZ" sz="2800" b="1" dirty="0" smtClean="0"/>
              <a:t>Необходимость в обращении НП в органы государственных доходов отсутствует !!!</a:t>
            </a: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9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-413558"/>
            <a:ext cx="9217024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kk-KZ" sz="3000" b="1" dirty="0" smtClean="0">
                <a:solidFill>
                  <a:schemeClr val="bg1"/>
                </a:solidFill>
              </a:rPr>
              <a:t>Изменения в ставки регистрационного сбора по седельным тягачам категории </a:t>
            </a:r>
            <a:r>
              <a:rPr lang="en-US" sz="3000" b="1" dirty="0" smtClean="0">
                <a:solidFill>
                  <a:schemeClr val="bg1"/>
                </a:solidFill>
              </a:rPr>
              <a:t>N3</a:t>
            </a:r>
            <a:endParaRPr lang="kk-KZ" sz="3000" b="1" dirty="0" smtClean="0">
              <a:solidFill>
                <a:schemeClr val="bg1"/>
              </a:solidFill>
            </a:endParaRPr>
          </a:p>
          <a:p>
            <a:pPr lvl="1" algn="ctr"/>
            <a:endParaRPr lang="en-US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Увеличение возраста седельных тягачей для уплаты рег.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сбора:</a:t>
            </a: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ставке 350 МРП с 5 до 7 лет включительно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lvl="1" algn="ctr"/>
            <a:endParaRPr 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ставке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2 500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МРП с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 </a:t>
            </a:r>
            <a:endParaRPr 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(ранее было 5 лет)</a:t>
            </a:r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/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4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4059" y="-74522"/>
            <a:ext cx="9217024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kk-KZ" sz="3000" b="1" dirty="0" smtClean="0">
                <a:solidFill>
                  <a:schemeClr val="bg1"/>
                </a:solidFill>
              </a:rPr>
              <a:t>Изменения в </a:t>
            </a:r>
            <a:r>
              <a:rPr lang="ru-RU" sz="3000" b="1" dirty="0" err="1" smtClean="0">
                <a:solidFill>
                  <a:schemeClr val="bg1"/>
                </a:solidFill>
              </a:rPr>
              <a:t>зак</a:t>
            </a:r>
            <a:r>
              <a:rPr lang="ru-RU" sz="3000" b="1" dirty="0" smtClean="0">
                <a:solidFill>
                  <a:schemeClr val="bg1"/>
                </a:solidFill>
              </a:rPr>
              <a:t>-во по вопросам рекламы</a:t>
            </a:r>
            <a:endParaRPr lang="kk-KZ" sz="3000" b="1" dirty="0" smtClean="0">
              <a:solidFill>
                <a:schemeClr val="bg1"/>
              </a:solidFill>
            </a:endParaRPr>
          </a:p>
          <a:p>
            <a:pPr lvl="1" algn="ctr"/>
            <a:endParaRPr lang="en-US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11.04.2019г. Плата за рекламу взимается в том числе за размещение на открытом пространстве за пределами помещений вне населенных пунктов и вне полосы отвода авто-дорог общего пользования</a:t>
            </a:r>
          </a:p>
          <a:p>
            <a:pPr lvl="1"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Размер ставок за такую рекламу аналогичный тем что предусмотрены для размещение в городах районного значения </a:t>
            </a:r>
          </a:p>
          <a:p>
            <a:pPr lvl="1" algn="ctr"/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Основанием для взыскания и внесения в бюджет суммы платы является фактическое размещение наружной рекламы</a:t>
            </a:r>
          </a:p>
          <a:p>
            <a:pPr lvl="1" algn="ctr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об плательщиках, суммах, периоде и месте размещения рекламы будут представлять только местные исполнительные органы</a:t>
            </a:r>
          </a:p>
          <a:p>
            <a:pPr lvl="1" algn="ctr"/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/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5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-413558"/>
            <a:ext cx="8892480" cy="1071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ru-RU" sz="3000" b="1" dirty="0" smtClean="0">
                <a:solidFill>
                  <a:schemeClr val="bg1"/>
                </a:solidFill>
              </a:rPr>
              <a:t>Ограничение на выезд за рубеж налогоплательщиков</a:t>
            </a:r>
            <a:endParaRPr lang="kk-KZ" sz="3000" b="1" dirty="0" smtClean="0">
              <a:solidFill>
                <a:schemeClr val="bg1"/>
              </a:solidFill>
            </a:endParaRPr>
          </a:p>
          <a:p>
            <a:pPr lvl="1" algn="ctr"/>
            <a:endParaRPr lang="en-US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Основания</a:t>
            </a:r>
          </a:p>
          <a:p>
            <a:pPr lvl="1" algn="ctr"/>
            <a:endParaRPr lang="ru-RU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наличие неисполненного в указанный срок:</a:t>
            </a: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уведомления о погашении задолженности и налогового приказа направленного налогоплательщику;</a:t>
            </a:r>
          </a:p>
          <a:p>
            <a:pPr lvl="1" algn="ctr"/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ребования исполнительного листа судебного исполнителя </a:t>
            </a:r>
          </a:p>
          <a:p>
            <a:pPr lvl="1" algn="ctr"/>
            <a:endParaRPr lang="ru-RU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азмер долга составляет более 20 МРП </a:t>
            </a: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(50 500 тенге)</a:t>
            </a:r>
          </a:p>
          <a:p>
            <a:pPr lvl="1" algn="ctr"/>
            <a:endParaRPr lang="ru-RU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ru-RU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/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86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-413558"/>
            <a:ext cx="8911531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r>
              <a:rPr lang="ru-RU" sz="3000" b="1" dirty="0" smtClean="0">
                <a:solidFill>
                  <a:schemeClr val="bg1"/>
                </a:solidFill>
              </a:rPr>
              <a:t>Как этого избежать?</a:t>
            </a:r>
            <a:endParaRPr lang="kk-KZ" sz="3000" b="1" dirty="0" smtClean="0">
              <a:solidFill>
                <a:schemeClr val="bg1"/>
              </a:solidFill>
            </a:endParaRPr>
          </a:p>
          <a:p>
            <a:pPr lvl="1" algn="ctr"/>
            <a:endParaRPr lang="en-US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 поездкой убедитесь в отсутствии задолженности по налогам на сайте </a:t>
            </a:r>
            <a:r>
              <a:rPr lang="en-US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KGD.GOV.KZ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 случае наличия таковой оплатите суммы задолженности как минимум </a:t>
            </a: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три рабочих дня до выезда</a:t>
            </a: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Проверьте наличие ограничений на выезд на сайте </a:t>
            </a:r>
            <a:r>
              <a:rPr lang="en-US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adilet.gov.kz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(реестр должников, ограниченных на выезд за рубеж и реестр должников по исполнительным производствам)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/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8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990656" cy="388843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 ПО ЗАПОЛНЕНИЮ ФОРМ ДЕКЛАРАЦИЙ                        Ф.200.00 И 300.00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81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6136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9163051" cy="1000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173358"/>
              </a:clrFrom>
              <a:clrTo>
                <a:srgbClr val="1733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41987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98069" y="1340769"/>
            <a:ext cx="53463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51520" y="1340770"/>
            <a:ext cx="8435280" cy="619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416" y="2082622"/>
            <a:ext cx="891153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en-US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внимание!!!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64704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2800" b="1" dirty="0"/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91" y="213285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kk-KZ" sz="3000" b="1" dirty="0" smtClean="0"/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algn="ctr"/>
            <a:endParaRPr lang="kk-KZ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9531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455</Words>
  <Application>Microsoft Office PowerPoint</Application>
  <PresentationFormat>Экран (4:3)</PresentationFormat>
  <Paragraphs>213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  <vt:lpstr>ИЗМЕНЕНИЯ ПО ЗАПОЛНЕНИЮ ФОРМ ДЕКЛАРАЦИЙ                        Ф.200.00 И 300.00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Сауле Баймагамбетова</cp:lastModifiedBy>
  <cp:revision>127</cp:revision>
  <cp:lastPrinted>2019-07-17T10:47:00Z</cp:lastPrinted>
  <dcterms:created xsi:type="dcterms:W3CDTF">2019-06-13T04:24:42Z</dcterms:created>
  <dcterms:modified xsi:type="dcterms:W3CDTF">2019-07-18T05:41:01Z</dcterms:modified>
</cp:coreProperties>
</file>