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4" r:id="rId12"/>
    <p:sldId id="269" r:id="rId13"/>
    <p:sldId id="270" r:id="rId14"/>
    <p:sldId id="272" r:id="rId15"/>
    <p:sldId id="273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D9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7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D1867A-A2A8-4C05-A644-6EC26C4002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AFF04DA-1035-4EB6-8A87-38DBB0611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03EC6A0-4454-41D1-BDE5-A98E0E6F4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49D37-EDDA-43E4-BAD9-52684F75474C}" type="datetimeFigureOut">
              <a:rPr lang="ru-RU" smtClean="0"/>
              <a:t>16.07.2019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225DFDA-7395-4525-85AF-D040568C6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27C6084-0B65-45AF-92D0-1A18A64E1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6B8-0F82-4553-B1B9-C43DC5AC3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245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A746F4-92D2-4518-9A09-6E7CA07E9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2D57968-FF5C-425D-9309-FDA0646D50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A4273CF-1F27-46BB-9EB5-1A7295D98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49D37-EDDA-43E4-BAD9-52684F75474C}" type="datetimeFigureOut">
              <a:rPr lang="ru-RU" smtClean="0"/>
              <a:t>16.07.2019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EEA48B4-EDFE-4FA1-86DF-053E22629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EE13A3F-372F-476A-AC99-837E3913C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6B8-0F82-4553-B1B9-C43DC5AC3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74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FA8F7D2-2F16-4024-A3DB-CB899577A2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A4CABE9-B324-447C-BA28-436F24311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DBDB35D-F94E-4384-A763-FCC3A1A7D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49D37-EDDA-43E4-BAD9-52684F75474C}" type="datetimeFigureOut">
              <a:rPr lang="ru-RU" smtClean="0"/>
              <a:t>16.07.2019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112E9B1-B63A-4F54-A797-94A4086F3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E4B5036-8121-4B59-8E6B-5DF40E65E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6B8-0F82-4553-B1B9-C43DC5AC3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518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23"/>
          <a:stretch/>
        </p:blipFill>
        <p:spPr>
          <a:xfrm>
            <a:off x="-1" y="0"/>
            <a:ext cx="12191999" cy="685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490" y="210666"/>
            <a:ext cx="2157049" cy="656692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5A9A35B-4516-45B0-BD54-1B1490918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0C4B433-1A4A-40AE-ACB3-A021DB2BF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EA94EAE-A7CC-4479-BCF8-4F7B0ECEC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49D37-EDDA-43E4-BAD9-52684F75474C}" type="datetimeFigureOut">
              <a:rPr lang="ru-RU" smtClean="0"/>
              <a:t>16.07.2019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F3A06CA-A245-4A30-A779-F955B3D93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C1A180C-ECDC-4B51-89AC-FB042BE85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6B8-0F82-4553-B1B9-C43DC5AC3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382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3E0BB83-56B4-40E1-A957-60D63A74A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F378844-319C-45DA-A420-51B22B5AD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894B843-C014-4124-9FE3-50622C441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49D37-EDDA-43E4-BAD9-52684F75474C}" type="datetimeFigureOut">
              <a:rPr lang="ru-RU" smtClean="0"/>
              <a:t>16.07.2019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F117525-188C-4734-A6D8-83A9F0D74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9F33EB9-319B-4010-860F-D21C8E370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6B8-0F82-4553-B1B9-C43DC5AC3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120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D02082-1661-4FF2-9DA6-4DB528C5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35DAB5-F003-45B3-BDC6-CA7D2A18D3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5626D11-C291-4574-8F82-85CFF72DB8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3898FB1-F4A4-4C7A-A4A5-3124FEC00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49D37-EDDA-43E4-BAD9-52684F75474C}" type="datetimeFigureOut">
              <a:rPr lang="ru-RU" smtClean="0"/>
              <a:t>16.07.2019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B9DDABE-7687-4FC0-BD57-0B3640121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3F38AB4-AC7D-41EE-83C0-60321163B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6B8-0F82-4553-B1B9-C43DC5AC3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76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D7FD7AD-7808-4B86-BBA5-EE89E1C05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4C7A270-11D0-440E-B25A-EDF1EF0DDB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6D7E93E-0A6D-4A92-9DEC-A5865311D6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93D0F49B-D267-4E43-AC02-764BB8A1AE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EC583F7A-5A55-4D37-B9F9-DE6EDA7652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3D9FFDD0-153F-455D-92B2-C20916067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49D37-EDDA-43E4-BAD9-52684F75474C}" type="datetimeFigureOut">
              <a:rPr lang="ru-RU" smtClean="0"/>
              <a:t>16.07.2019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25CAAC8A-8A69-4B27-900F-7AB0318F1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2E701E16-C229-431E-80F6-40A8EA4C2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6B8-0F82-4553-B1B9-C43DC5AC3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30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6A4436-7070-4AFE-AF09-63D7B1F04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0D247D0-3C3E-4611-8C4C-16BE324AB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49D37-EDDA-43E4-BAD9-52684F75474C}" type="datetimeFigureOut">
              <a:rPr lang="ru-RU" smtClean="0"/>
              <a:t>16.07.2019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5F2511D-6B16-4E16-BFBB-1D50263D8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B5BBF49-67CB-45DF-8FAA-2A64B4D4C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6B8-0F82-4553-B1B9-C43DC5AC3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604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3090A712-2C37-4263-85E1-7BFA60547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49D37-EDDA-43E4-BAD9-52684F75474C}" type="datetimeFigureOut">
              <a:rPr lang="ru-RU" smtClean="0"/>
              <a:t>16.07.2019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390C856B-450C-4BD7-8657-BC7479AB3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A5C539B-A644-419A-B9F2-0CEDC8A87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6B8-0F82-4553-B1B9-C43DC5AC3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788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B6E119B-BE3B-4C49-86C3-53BD287B1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6A27F31-FB27-42A5-B28B-51BBB4F51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C87C270-8B15-40BA-8F2C-3D4EF6F64E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7562B63-E188-40D7-A4BD-8B3BFBB14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49D37-EDDA-43E4-BAD9-52684F75474C}" type="datetimeFigureOut">
              <a:rPr lang="ru-RU" smtClean="0"/>
              <a:t>16.07.2019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BFB4DAD-3CB5-48A9-B132-44D131742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CCA15A4-0B92-4B9E-A4C1-C157FE6E4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6B8-0F82-4553-B1B9-C43DC5AC3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97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0EAB0D3-E499-497A-B9EE-06F0C2F9A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543656F3-6161-47B2-AE35-C17C245EED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83F2D2C-76AD-4BD5-BF82-1429DB726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D159B99-1711-44FB-9C2E-2DF1B2F82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49D37-EDDA-43E4-BAD9-52684F75474C}" type="datetimeFigureOut">
              <a:rPr lang="ru-RU" smtClean="0"/>
              <a:t>16.07.2019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DF7E7B4-7716-40E7-ABC4-5222675D0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ED51430-C9AD-4743-AA8B-EC713F559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6B8-0F82-4553-B1B9-C43DC5AC3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73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23"/>
          <a:stretch/>
        </p:blipFill>
        <p:spPr>
          <a:xfrm>
            <a:off x="-1" y="0"/>
            <a:ext cx="12191999" cy="685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490" y="210666"/>
            <a:ext cx="2157049" cy="656692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6AEC8A7-60E3-46F1-9C18-4098A23F9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6463739-307E-4DD8-9D85-732993DAE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0273982-D043-4E61-8DFB-2D49E0CA1F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49D37-EDDA-43E4-BAD9-52684F75474C}" type="datetimeFigureOut">
              <a:rPr lang="ru-RU" smtClean="0"/>
              <a:t>16.07.2019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3C181F9-A0F8-4997-9B05-17D266F196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80A0C3F-01B7-43C5-B6CD-E4498BD0A7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8B6B8-0F82-4553-B1B9-C43DC5AC3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826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37812353#sub_id=9000" TargetMode="External"/><Relationship Id="rId2" Type="http://schemas.openxmlformats.org/officeDocument/2006/relationships/hyperlink" Target="https://online.zakon.kz/Document/?link_id=1006084000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23"/>
          <a:stretch/>
        </p:blipFill>
        <p:spPr>
          <a:xfrm>
            <a:off x="-1" y="0"/>
            <a:ext cx="12191999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490" y="210666"/>
            <a:ext cx="2157049" cy="656692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286E0F9-EC83-4492-8F29-72327D7057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9405" y="1878500"/>
            <a:ext cx="10533185" cy="234180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Электронные счета-фактур  с учетом последних изменений. </a:t>
            </a:r>
            <a:br>
              <a:rPr lang="ru-RU" b="1" dirty="0"/>
            </a:br>
            <a:r>
              <a:rPr lang="ru-RU" b="1" dirty="0"/>
              <a:t>Виртуальный склад</a:t>
            </a:r>
          </a:p>
        </p:txBody>
      </p:sp>
    </p:spTree>
    <p:extLst>
      <p:ext uri="{BB962C8B-B14F-4D97-AF65-F5344CB8AC3E}">
        <p14:creationId xmlns:p14="http://schemas.microsoft.com/office/powerpoint/2010/main" val="206510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33C8BA-38E0-4FAC-9F3A-059907CA7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767" y="1209187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b="1" dirty="0"/>
              <a:t>Параграф 4. Особенности выписки ЭСФ при реализации товаров физическим лицам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FFA6A5C-1A13-45AB-B230-623FF41FBF2E}"/>
              </a:ext>
            </a:extLst>
          </p:cNvPr>
          <p:cNvSpPr/>
          <p:nvPr/>
        </p:nvSpPr>
        <p:spPr>
          <a:xfrm>
            <a:off x="634767" y="2698473"/>
            <a:ext cx="1092246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89. При реализации физическим лицам товаров, включенных в </a:t>
            </a:r>
            <a:r>
              <a:rPr lang="ru-RU" sz="2000" b="0" i="0" u="sng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hlinkClick r:id="rId2" tooltip="Список документов"/>
              </a:rPr>
              <a:t>Перечень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расчеты за которые осуществляются: </a:t>
            </a:r>
          </a:p>
          <a:p>
            <a:pPr marL="514350" indent="-514350" algn="just" fontAlgn="base">
              <a:spcAft>
                <a:spcPts val="0"/>
              </a:spcAft>
              <a:buAutoNum type="arabicParenR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наличными деньгами с предоставлением чека контрольно-кассовой машины и (или) через терминалы оплаты услуг; </a:t>
            </a:r>
          </a:p>
          <a:p>
            <a:pPr marL="514350" indent="-514350" algn="just" fontAlgn="base">
              <a:spcAft>
                <a:spcPts val="0"/>
              </a:spcAft>
              <a:buAutoNum type="arabicParenR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с применением оборудования (устройства), предназначенного для осуществления платежей с использованием платежных карточек; </a:t>
            </a:r>
          </a:p>
          <a:p>
            <a:pPr marL="514350" indent="-514350" algn="just" fontAlgn="base">
              <a:spcAft>
                <a:spcPts val="0"/>
              </a:spcAft>
              <a:buAutoNum type="arabicParenR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электронными деньгами или с использованием средств электронного платежа. Выписка счет-фактуры в электронной форме производится в соответствии с </a:t>
            </a:r>
            <a:r>
              <a:rPr lang="ru-RU" sz="2000" b="0" i="0" u="sng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hlinkClick r:id="rId3" tooltip="Приказ Первого заместителя Премьер-Министра Республики Казахстан - Министра финансов Республики Казахстан от 22 апреля 2019 года № 370 «Об утверждении Правил выписки счета-фактуры в электронной форме в информационной системе электронных счетов-фактур и его формы»"/>
              </a:rPr>
              <a:t>пунктом 90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настоящих Правил.</a:t>
            </a:r>
            <a:endParaRPr lang="ru-RU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57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FFA6A5C-1A13-45AB-B230-623FF41FBF2E}"/>
              </a:ext>
            </a:extLst>
          </p:cNvPr>
          <p:cNvSpPr/>
          <p:nvPr/>
        </p:nvSpPr>
        <p:spPr>
          <a:xfrm>
            <a:off x="555608" y="1810731"/>
            <a:ext cx="11140580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Aft>
                <a:spcPts val="0"/>
              </a:spcAft>
            </a:pPr>
            <a:r>
              <a:rPr lang="ru-RU" sz="25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91. Положения пункта 90 настоящих Правил применяются также при реализации своим работникам в счет заработной платы товара, ранее учтенного в качестве основного средства в бухгалтерском учете. </a:t>
            </a:r>
          </a:p>
          <a:p>
            <a:pPr algn="just" fontAlgn="base">
              <a:spcAft>
                <a:spcPts val="0"/>
              </a:spcAft>
            </a:pPr>
            <a:r>
              <a:rPr lang="ru-RU" sz="25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При этом положения настоящего пункта применяются к товарам как включенным в Перечень, так и не включенным в Перечень</a:t>
            </a:r>
            <a:endParaRPr lang="ru-RU" sz="25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68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52562A0-AECE-4EA1-AF55-6E144D6C3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297" y="1138849"/>
            <a:ext cx="11166446" cy="1199906"/>
          </a:xfrm>
        </p:spPr>
        <p:txBody>
          <a:bodyPr>
            <a:normAutofit/>
          </a:bodyPr>
          <a:lstStyle/>
          <a:p>
            <a:r>
              <a:rPr lang="ru-RU" sz="3500" b="1" dirty="0"/>
              <a:t>Параграф 5. Особенности выписки ЭСФ при реализации товаров через модуль «Виртуальный склад»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E4CB10CE-6874-422F-93C8-E1F9B6393975}"/>
              </a:ext>
            </a:extLst>
          </p:cNvPr>
          <p:cNvSpPr/>
          <p:nvPr/>
        </p:nvSpPr>
        <p:spPr>
          <a:xfrm>
            <a:off x="537297" y="2508470"/>
            <a:ext cx="1135170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92.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Перечень товаров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по которым ЭСФ выписываются посредством Модуля,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утверждается уполномоченным органом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и размещается на его интернет-ресурсе.</a:t>
            </a:r>
            <a:endParaRPr lang="ru-RU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93.При реализации остатков товаров сведения о товарах заносятся в Модуль по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форме «Остатки»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в количестве, соответствующем количеству реализуемых товаров.</a:t>
            </a:r>
            <a:endParaRPr lang="ru-RU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94. При реализации товаров,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произведенных на территории РК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сведения о товарах заносятся в Модуль по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форме «Производство».</a:t>
            </a:r>
            <a:endParaRPr lang="ru-RU" sz="2000" b="1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95. При реализации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импортированных товаров сведения о товарах в Модуль поступают в автоматическом режиме по данным деклараций на товары и заявлений о ввозе товаров и уплате косвенных налогов.</a:t>
            </a:r>
            <a:endParaRPr lang="ru-RU" sz="2000" b="1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69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0604" y="2088359"/>
            <a:ext cx="11040073" cy="41190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E2F3FA8-761A-4384-B810-9FA656848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604" y="921057"/>
            <a:ext cx="10515600" cy="1325563"/>
          </a:xfrm>
        </p:spPr>
        <p:txBody>
          <a:bodyPr>
            <a:normAutofit/>
          </a:bodyPr>
          <a:lstStyle/>
          <a:p>
            <a:r>
              <a:rPr lang="ru-RU" sz="3500" b="1" dirty="0"/>
              <a:t>Параграф 6. Особенности выписки ЭСФ при передаче имущества в финансовый лизинг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F0D4FFEA-5A48-4DC2-9E7B-466F97AE0547}"/>
              </a:ext>
            </a:extLst>
          </p:cNvPr>
          <p:cNvSpPr/>
          <p:nvPr/>
        </p:nvSpPr>
        <p:spPr>
          <a:xfrm>
            <a:off x="530604" y="2193869"/>
            <a:ext cx="108231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97.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Поставщик в первоначальном ЭСФ при передаче имущества в финансовый лизинг указывает: 1) в разделе В «Реквизиты поставщика» в строке 10 «Категория поставщика» отмечает «лизингодатель»; 2) в разделе С «Реквизиты получателя» в строке 20 «Категория получателя» отмечает «лизингополучатель»; 3) в разделе G «Данные по товарам, работам, услугам»: в графе 2 «Признак происхождения товара, работ, услуг» указывается один из Признаков «1», «2», «3», «4» или «5»; в графе 6 «Количество (объем)» указывается целое число реализуемого по ЭСФ товара; в графе 8 «Стоимость товаров, работ, услуг без косвенных налогов» указывается стоимость реализуемого товара, определенная как сумма всех лизинговых платежей по договору финансового лизинга без включения суммы вознаграждения; в графе 11 «Размер оборота по реализации (облагаемый/ необлагаемый оборот) указывается размер оборота, определенный в соответствии с пунктом 4 статьи 381 Налогового кодекса; в графе 14 «Стоимость товаров, работ, услуг с учетом косвенных налогов» указывается стоимость передаваемого имущества с учетом косвенных налогов; в графе 17 «Идентификатор товара, работы, услуг» указывается идентификатор реализуемого товара.</a:t>
            </a:r>
            <a:endParaRPr lang="ru-RU" sz="1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98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. Последующие ЭСФ по переданному имуществу в финансовый лизинг выписываются в следующем порядке:</a:t>
            </a:r>
            <a:endParaRPr lang="ru-RU" sz="1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1) в разделе В «Реквизиты поставщика» в строке 10 «Категория поставщика» отмечает «лизингодатель»;</a:t>
            </a:r>
            <a:endParaRPr lang="ru-RU" sz="1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2) в разделе С «Реквизиты получателя» в строке 20 «Категория получателя» отмечает «лизингополучатель»;</a:t>
            </a:r>
            <a:endParaRPr lang="ru-RU" sz="1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3) в разделе G «Данные по товарам, работам, услугам»: в графе 2 «Признак происхождения товара, работ, услуг» указывается Признак «6»; в графе 6 «Количество (объем)» количество не указывается; в графе 8 «Стоимость товаров, работ, услуг без косвенных налогов» стоимость не указывается; в графе 14 «Стоимость товаров, работ, услуг с учетом косвенных налогов» указывается стоимость передаваемого имущества учетом косвенных налогов; в графе 17 «Идентификатор товара, работы, услуг» указывается идентификатор реализуемого товара.</a:t>
            </a:r>
            <a:endParaRPr lang="ru-RU" sz="1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85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FFAC609-E989-4DC0-8A0F-728691727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97" y="1402619"/>
            <a:ext cx="6802988" cy="918552"/>
          </a:xfrm>
        </p:spPr>
        <p:txBody>
          <a:bodyPr>
            <a:normAutofit/>
          </a:bodyPr>
          <a:lstStyle/>
          <a:p>
            <a:r>
              <a:rPr lang="ru-RU" sz="4000" b="1" dirty="0"/>
              <a:t>Модуль «Виртуальный склад»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69E98E0C-6338-47DF-BB8F-301539D4F051}"/>
              </a:ext>
            </a:extLst>
          </p:cNvPr>
          <p:cNvSpPr/>
          <p:nvPr/>
        </p:nvSpPr>
        <p:spPr>
          <a:xfrm>
            <a:off x="529797" y="2622672"/>
            <a:ext cx="10515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</a:rPr>
              <a:t>Приказ 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Первого заместителя Премьер-Министра РК - Министра финансов РК от 23 апреля 2019 года № 384</a:t>
            </a:r>
            <a:r>
              <a:rPr lang="ru-RU" sz="2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«Об утверждении перечня товаров, по которым электронные счета-фактуры выписываются посредством модуля «Виртуальный склад» информационной системы электронных счетов-фактур»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3863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4627CE19-35A5-4E9B-86DE-FC390EE47C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899546"/>
              </p:ext>
            </p:extLst>
          </p:nvPr>
        </p:nvGraphicFramePr>
        <p:xfrm>
          <a:off x="586745" y="1450769"/>
          <a:ext cx="10897300" cy="3381606"/>
        </p:xfrm>
        <a:graphic>
          <a:graphicData uri="http://schemas.openxmlformats.org/drawingml/2006/table">
            <a:tbl>
              <a:tblPr/>
              <a:tblGrid>
                <a:gridCol w="546172">
                  <a:extLst>
                    <a:ext uri="{9D8B030D-6E8A-4147-A177-3AD203B41FA5}">
                      <a16:colId xmlns:a16="http://schemas.microsoft.com/office/drawing/2014/main" xmlns="" val="2565690603"/>
                    </a:ext>
                  </a:extLst>
                </a:gridCol>
                <a:gridCol w="4853514">
                  <a:extLst>
                    <a:ext uri="{9D8B030D-6E8A-4147-A177-3AD203B41FA5}">
                      <a16:colId xmlns:a16="http://schemas.microsoft.com/office/drawing/2014/main" xmlns="" val="67827761"/>
                    </a:ext>
                  </a:extLst>
                </a:gridCol>
                <a:gridCol w="2752060">
                  <a:extLst>
                    <a:ext uri="{9D8B030D-6E8A-4147-A177-3AD203B41FA5}">
                      <a16:colId xmlns:a16="http://schemas.microsoft.com/office/drawing/2014/main" xmlns="" val="2677582287"/>
                    </a:ext>
                  </a:extLst>
                </a:gridCol>
                <a:gridCol w="2745554">
                  <a:extLst>
                    <a:ext uri="{9D8B030D-6E8A-4147-A177-3AD203B41FA5}">
                      <a16:colId xmlns:a16="http://schemas.microsoft.com/office/drawing/2014/main" xmlns="" val="2243873609"/>
                    </a:ext>
                  </a:extLst>
                </a:gridCol>
              </a:tblGrid>
              <a:tr h="699366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Номенклатурная группа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позиций (код ТН ВЭД ЕАЭС)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Срок ввода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49318402"/>
                  </a:ext>
                </a:extLst>
              </a:tr>
              <a:tr h="135865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Автомобили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224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апреля 2018 года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5440631"/>
                  </a:ext>
                </a:extLst>
              </a:tr>
              <a:tr h="623914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Иные товары, в случае использования плательщиками НДС контрольных счетов в соответствии со статьей 433 НК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225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января 2019 года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4378615"/>
                  </a:ext>
                </a:extLst>
              </a:tr>
              <a:tr h="156164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Холодильное оборудование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июля 2019 года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5331469"/>
                  </a:ext>
                </a:extLst>
              </a:tr>
              <a:tr h="176093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Сахар-сырец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июля 2019 года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9571420"/>
                  </a:ext>
                </a:extLst>
              </a:tr>
              <a:tr h="143268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Мониторы и проекторы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июля 2019 года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695765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Пылесосы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октября 2019 года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9031977"/>
                  </a:ext>
                </a:extLst>
              </a:tr>
              <a:tr h="60034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Электрические нагревательные сопротивления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октября 2019 года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6617748"/>
                  </a:ext>
                </a:extLst>
              </a:tr>
              <a:tr h="97548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Фотокамеры с моментальным получением готового снимка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октября 2019 года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694" marR="446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976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455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265670-7A08-4985-8ADE-CF6480DB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88" y="1174018"/>
            <a:ext cx="5070231" cy="918552"/>
          </a:xfrm>
        </p:spPr>
        <p:txBody>
          <a:bodyPr>
            <a:normAutofit/>
          </a:bodyPr>
          <a:lstStyle/>
          <a:p>
            <a:r>
              <a:rPr lang="ru-RU" sz="4000" b="1" dirty="0"/>
              <a:t>с 1 января 2019 </a:t>
            </a:r>
            <a:r>
              <a:rPr lang="ru-RU" sz="4000" b="1" dirty="0" smtClean="0"/>
              <a:t>года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13E54FB-7309-4213-87EA-C23ABF843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88" y="2376488"/>
            <a:ext cx="10515600" cy="22715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МФ РК от 22.04.2019 года «Об утверждении правил выписки счета-фактуры в электронной форме в информационной системе электронных счетов-фактур и его формы» №370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69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4E1FA36-3F20-4128-A3FE-0C3ACB3CC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474" y="1174843"/>
            <a:ext cx="5380893" cy="935314"/>
          </a:xfrm>
        </p:spPr>
        <p:txBody>
          <a:bodyPr>
            <a:normAutofit/>
          </a:bodyPr>
          <a:lstStyle/>
          <a:p>
            <a:r>
              <a:rPr lang="ru-RU" sz="4000" b="1" i="1" dirty="0"/>
              <a:t>Строка 6.1 дополнена:</a:t>
            </a:r>
            <a:endParaRPr lang="ru-RU" sz="40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706BD863-5E2D-4D55-817B-9EE5251CCC9E}"/>
              </a:ext>
            </a:extLst>
          </p:cNvPr>
          <p:cNvSpPr/>
          <p:nvPr/>
        </p:nvSpPr>
        <p:spPr>
          <a:xfrm>
            <a:off x="529474" y="2398285"/>
            <a:ext cx="1041073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39.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 строке 6.1 «БИН реорганизованного лица» при выписке исправленного или дополнительного ЭСФ указывается БИН юридического лица, реорганизованного путем присоединения, слияния и разделения </a:t>
            </a:r>
            <a:r>
              <a:rPr lang="ru-RU" sz="2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или БИН ликвидированного структурного подразделения юридического </a:t>
            </a:r>
            <a:r>
              <a:rPr lang="ru-RU" sz="2800" b="1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лица</a:t>
            </a:r>
            <a:r>
              <a:rPr lang="ru-RU" sz="2800" b="0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7888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4E1FA36-3F20-4128-A3FE-0C3ACB3CC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755" y="1191602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b="1" i="1" dirty="0"/>
              <a:t>Указать долю участия можно также для Участника СРП:</a:t>
            </a:r>
            <a:endParaRPr lang="ru-RU" sz="4000" b="1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BED5A86E-0312-41A2-ACBC-0559FCCF5D41}"/>
              </a:ext>
            </a:extLst>
          </p:cNvPr>
          <p:cNvSpPr/>
          <p:nvPr/>
        </p:nvSpPr>
        <p:spPr>
          <a:xfrm>
            <a:off x="490755" y="2773854"/>
            <a:ext cx="1121048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39.в строке 7.1 «Доля участия» отражается доля участия в совместной деятельности. </a:t>
            </a:r>
          </a:p>
          <a:p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Данная строка может быть заполнена в случае отметки ячейки </a:t>
            </a:r>
            <a:r>
              <a:rPr lang="ru-RU" sz="2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«Е»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или «F» в строке 10 «Категория поставщика»;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215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18EEEE-8850-44A3-BD0A-7A4555382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293" y="1052470"/>
            <a:ext cx="11350074" cy="1325563"/>
          </a:xfrm>
        </p:spPr>
        <p:txBody>
          <a:bodyPr>
            <a:normAutofit/>
          </a:bodyPr>
          <a:lstStyle/>
          <a:p>
            <a:r>
              <a:rPr lang="ru-RU" sz="3000" b="1" i="1" dirty="0"/>
              <a:t>Добавлена строка 9.3 «структурное подразделение юридического лица-нерезидента»:</a:t>
            </a:r>
            <a:endParaRPr lang="ru-RU" sz="3000" b="1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6E3B25F-EA4C-4E87-BC9B-CF5F21BC0A1C}"/>
              </a:ext>
            </a:extLst>
          </p:cNvPr>
          <p:cNvSpPr/>
          <p:nvPr/>
        </p:nvSpPr>
        <p:spPr>
          <a:xfrm>
            <a:off x="562293" y="2285427"/>
            <a:ext cx="11350074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 строке 9.3 «структурное подразделение юридического лица-нерезидента» делается отметка, в случае если плательщиком НДС является нерезидент, осуществляющий деятельность в РК через структурное подразделение.</a:t>
            </a:r>
            <a:endParaRPr lang="ru-RU" sz="25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BEC662D-5236-4DBC-918F-78669704BA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293" y="3888297"/>
            <a:ext cx="11350074" cy="2969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07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4BEEF56-71F0-454B-B82C-80F7142D5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822" y="1297113"/>
            <a:ext cx="5016671" cy="848215"/>
          </a:xfrm>
        </p:spPr>
        <p:txBody>
          <a:bodyPr>
            <a:normAutofit/>
          </a:bodyPr>
          <a:lstStyle/>
          <a:p>
            <a:r>
              <a:rPr lang="ru-RU" sz="4000" b="1" i="1" dirty="0"/>
              <a:t>Норма дополнена:</a:t>
            </a:r>
            <a:endParaRPr lang="ru-RU" sz="4000" b="1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3967780-65F4-439E-BDD6-F52BF681D4E3}"/>
              </a:ext>
            </a:extLst>
          </p:cNvPr>
          <p:cNvSpPr/>
          <p:nvPr/>
        </p:nvSpPr>
        <p:spPr>
          <a:xfrm>
            <a:off x="592822" y="2436356"/>
            <a:ext cx="110063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44. в строке 16.0 «БИН структурного подразделения юридического лица» указывается БИН структурного подразделения юридического лица получателя товаров, работ, услуг </a:t>
            </a:r>
            <a:r>
              <a:rPr lang="ru-RU" sz="2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или БИН ликвидированного структурного подразделения юридического лица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9057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21A999B-E095-434E-85A5-291023231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380" y="126194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При реализации зданий, земли и сооружений необходимо указывать признак «5»:</a:t>
            </a:r>
            <a:endParaRPr lang="ru-RU" b="1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2C21916-B6B0-4478-BEE2-F3A8A2CEF8CD}"/>
              </a:ext>
            </a:extLst>
          </p:cNvPr>
          <p:cNvSpPr/>
          <p:nvPr/>
        </p:nvSpPr>
        <p:spPr>
          <a:xfrm>
            <a:off x="657380" y="2896944"/>
            <a:ext cx="106463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56. В графе 2 «Признак происхождения товара, работ, услуг» указываются следующие признаки происхождения товара, работ, услуг «5» - в случае реализации товара, не относящегося к Признакам «1», «2», «3», «4», </a:t>
            </a:r>
            <a:r>
              <a:rPr lang="ru-RU" sz="2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 также при реализации здания, сооружения или земельного участка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9518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B646BF-A1AB-4259-A94A-64B5E4D7E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295" y="940272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b="1" i="1" dirty="0"/>
              <a:t>Новый вариант указания ставки </a:t>
            </a:r>
            <a:r>
              <a:rPr lang="en-US" sz="4000" b="1" i="1" dirty="0" smtClean="0"/>
              <a:t/>
            </a:r>
            <a:br>
              <a:rPr lang="en-US" sz="4000" b="1" i="1" dirty="0" smtClean="0"/>
            </a:br>
            <a:r>
              <a:rPr lang="ru-RU" sz="4000" b="1" i="1" dirty="0" smtClean="0"/>
              <a:t>«</a:t>
            </a:r>
            <a:r>
              <a:rPr lang="ru-RU" sz="4000" b="1" i="1" dirty="0"/>
              <a:t>Без НДС - не РК»:</a:t>
            </a:r>
            <a:endParaRPr lang="ru-RU" sz="4000" b="1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4D4C689-82FD-4B07-AD25-95B7C922400C}"/>
              </a:ext>
            </a:extLst>
          </p:cNvPr>
          <p:cNvSpPr/>
          <p:nvPr/>
        </p:nvSpPr>
        <p:spPr>
          <a:xfrm>
            <a:off x="521086" y="2265835"/>
            <a:ext cx="1065401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Aft>
                <a:spcPts val="0"/>
              </a:spcAft>
            </a:pPr>
            <a:r>
              <a:rPr lang="ru-RU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67. В графе 12 «Ставка НДС» указывается ставка НДС. В случае выписки ЭСФ по освобожденным оборотам, а также выписки ЭСФ налогоплательщиком, не являющимся плательщиком НДС, указывается отметка «Без НДС» без возможности корректировки.</a:t>
            </a:r>
            <a:endParaRPr lang="ru-RU" sz="25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endParaRPr lang="ru-RU" sz="25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ru-RU" sz="25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При выписке ЭСФ по реализованным товарам, работам, услугам место реализации которых не является РК указывается отметка «Без НДС - не РК».</a:t>
            </a:r>
            <a:endParaRPr lang="ru-RU" sz="25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1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113C7B-6BA0-4A6B-ADB6-DEB22324B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66092"/>
            <a:ext cx="11049000" cy="3710353"/>
          </a:xfrm>
        </p:spPr>
        <p:txBody>
          <a:bodyPr>
            <a:noAutofit/>
          </a:bodyPr>
          <a:lstStyle/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 15 </a:t>
            </a:r>
            <a:r>
              <a:rPr lang="ru-RU" sz="3000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«№ Декларации на товары, заявления о ввозе товаров и уплате косвенных налогов, </a:t>
            </a:r>
            <a:r>
              <a:rPr lang="ru-RU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СТ-1</a:t>
            </a:r>
            <a:r>
              <a:rPr lang="ru-RU" sz="3000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или </a:t>
            </a:r>
            <a:r>
              <a:rPr lang="ru-RU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CT-KZ</a:t>
            </a:r>
            <a:r>
              <a:rPr lang="ru-RU" sz="3000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и </a:t>
            </a:r>
            <a:r>
              <a:rPr lang="ru-RU" sz="3000" b="1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b="1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Графа 16 </a:t>
            </a:r>
            <a:r>
              <a:rPr lang="ru-RU" sz="3000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«Номер товарной позиции из Декларации на товары или заявление о ввозе товаров и уплате косвенных налогов»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заполняется по товарам, относящимся к Признаку «1» или «2».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товарам, относящимся к Признаку «2»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(ввезенным товарам, которые не включены в Перечень изъятий)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данная графа подлежит обязательному заполнению с 1 июля 2019г.</a:t>
            </a:r>
          </a:p>
        </p:txBody>
      </p:sp>
    </p:spTree>
    <p:extLst>
      <p:ext uri="{BB962C8B-B14F-4D97-AF65-F5344CB8AC3E}">
        <p14:creationId xmlns:p14="http://schemas.microsoft.com/office/powerpoint/2010/main" val="146379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993</Words>
  <Application>Microsoft Office PowerPoint</Application>
  <PresentationFormat>Широкоэкранный</PresentationFormat>
  <Paragraphs>75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Электронные счета-фактур  с учетом последних изменений.  Виртуальный склад</vt:lpstr>
      <vt:lpstr>с 1 января 2019 года</vt:lpstr>
      <vt:lpstr>Строка 6.1 дополнена:</vt:lpstr>
      <vt:lpstr>Указать долю участия можно также для Участника СРП:</vt:lpstr>
      <vt:lpstr>Добавлена строка 9.3 «структурное подразделение юридического лица-нерезидента»:</vt:lpstr>
      <vt:lpstr>Норма дополнена:</vt:lpstr>
      <vt:lpstr>При реализации зданий, земли и сооружений необходимо указывать признак «5»:</vt:lpstr>
      <vt:lpstr>Новый вариант указания ставки  «Без НДС - не РК»:</vt:lpstr>
      <vt:lpstr>Графа 15 «№ Декларации на товары, заявления о ввозе товаров и уплате косвенных налогов, СТ-1 или CT-KZ» и  Графа 16 «Номер товарной позиции из Декларации на товары или заявление о ввозе товаров и уплате косвенных налогов» заполняется по товарам, относящимся к Признаку «1» или «2».  По товарам, относящимся к Признаку «2» (ввезенным товарам, которые не включены в Перечень изъятий), данная графа подлежит обязательному заполнению с 1 июля 2019г.</vt:lpstr>
      <vt:lpstr>Параграф 4. Особенности выписки ЭСФ при реализации товаров физическим лицам</vt:lpstr>
      <vt:lpstr>Презентация PowerPoint</vt:lpstr>
      <vt:lpstr>Параграф 5. Особенности выписки ЭСФ при реализации товаров через модуль «Виртуальный склад»</vt:lpstr>
      <vt:lpstr>Параграф 6. Особенности выписки ЭСФ при передаче имущества в финансовый лизинг</vt:lpstr>
      <vt:lpstr>Модуль «Виртуальный склад»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ЭСФ с учетом последних изменений. Виртуальный склад</dc:title>
  <dc:creator>админ</dc:creator>
  <cp:lastModifiedBy>Мадина Сатиева</cp:lastModifiedBy>
  <cp:revision>15</cp:revision>
  <dcterms:created xsi:type="dcterms:W3CDTF">2019-07-12T02:52:21Z</dcterms:created>
  <dcterms:modified xsi:type="dcterms:W3CDTF">2019-07-16T04:14:47Z</dcterms:modified>
</cp:coreProperties>
</file>