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9" r:id="rId3"/>
    <p:sldId id="310" r:id="rId4"/>
    <p:sldId id="311" r:id="rId5"/>
    <p:sldId id="315" r:id="rId6"/>
    <p:sldId id="258" r:id="rId7"/>
    <p:sldId id="296" r:id="rId8"/>
    <p:sldId id="270" r:id="rId9"/>
    <p:sldId id="286" r:id="rId10"/>
    <p:sldId id="289" r:id="rId11"/>
    <p:sldId id="297" r:id="rId12"/>
    <p:sldId id="302" r:id="rId13"/>
    <p:sldId id="303" r:id="rId14"/>
    <p:sldId id="307" r:id="rId15"/>
    <p:sldId id="290" r:id="rId16"/>
    <p:sldId id="293" r:id="rId17"/>
    <p:sldId id="309" r:id="rId18"/>
    <p:sldId id="284" r:id="rId19"/>
    <p:sldId id="308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BFD8648-DEBF-4DCF-A620-E24A2B355648}">
          <p14:sldIdLst>
            <p14:sldId id="256"/>
            <p14:sldId id="269"/>
            <p14:sldId id="310"/>
            <p14:sldId id="311"/>
            <p14:sldId id="315"/>
            <p14:sldId id="258"/>
            <p14:sldId id="296"/>
            <p14:sldId id="270"/>
            <p14:sldId id="286"/>
            <p14:sldId id="289"/>
            <p14:sldId id="297"/>
            <p14:sldId id="302"/>
            <p14:sldId id="303"/>
            <p14:sldId id="307"/>
            <p14:sldId id="290"/>
            <p14:sldId id="293"/>
            <p14:sldId id="309"/>
            <p14:sldId id="284"/>
            <p14:sldId id="30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29" autoAdjust="0"/>
  </p:normalViewPr>
  <p:slideViewPr>
    <p:cSldViewPr>
      <p:cViewPr>
        <p:scale>
          <a:sx n="50" d="100"/>
          <a:sy n="50" d="100"/>
        </p:scale>
        <p:origin x="-2626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DD6117-19AF-4632-932B-E7D591355678}" type="doc">
      <dgm:prSet loTypeId="urn:microsoft.com/office/officeart/2005/8/layout/radial4" loCatId="relationship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15732A91-17C3-4007-852E-2A0B37B1903E}" type="pres">
      <dgm:prSet presAssocID="{1ADD6117-19AF-4632-932B-E7D5913556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9B2E2E7-5D56-4BC8-A587-20719A223E6F}" type="presOf" srcId="{1ADD6117-19AF-4632-932B-E7D591355678}" destId="{15732A91-17C3-4007-852E-2A0B37B1903E}" srcOrd="0" destOrd="0" presId="urn:microsoft.com/office/officeart/2005/8/layout/radial4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DD6117-19AF-4632-932B-E7D591355678}" type="doc">
      <dgm:prSet loTypeId="urn:microsoft.com/office/officeart/2005/8/layout/radial4" loCatId="relationship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15732A91-17C3-4007-852E-2A0B37B1903E}" type="pres">
      <dgm:prSet presAssocID="{1ADD6117-19AF-4632-932B-E7D5913556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5F966-BBCA-4393-9242-DF72103F8114}" type="presOf" srcId="{1ADD6117-19AF-4632-932B-E7D591355678}" destId="{15732A91-17C3-4007-852E-2A0B37B1903E}" srcOrd="0" destOrd="0" presId="urn:microsoft.com/office/officeart/2005/8/layout/radial4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6FB0A-B901-413B-B9C3-7CC391CA6947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3D012-82B9-40C1-A6FA-93D503A8A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1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Futura PT Demi" pitchFamily="34" charset="-52"/>
            </a:endParaRPr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fld id="{64486E7B-8914-4679-9848-7401A047B954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Futura PT Demi" pitchFamily="34" charset="-52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fld id="{BD9F4A92-1449-407D-AA35-4FD131A73179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Futura PT Demi" pitchFamily="34" charset="-52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fld id="{BD9F4A92-1449-407D-AA35-4FD131A73179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Futura PT Demi" pitchFamily="34" charset="-52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fld id="{BD9F4A92-1449-407D-AA35-4FD131A73179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Futura PT Demi" pitchFamily="34" charset="-52"/>
            </a:endParaRP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utura PT Demi" pitchFamily="34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Futura PT Demi" pitchFamily="34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Futura PT Demi" pitchFamily="34" charset="-5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utura PT Demi" pitchFamily="34" charset="-52"/>
              </a:defRPr>
            </a:lvl9pPr>
          </a:lstStyle>
          <a:p>
            <a:fld id="{BD9F4A92-1449-407D-AA35-4FD131A73179}" type="slidenum">
              <a:rPr lang="ru-RU" altLang="ru-RU" smtClean="0"/>
              <a:pPr/>
              <a:t>16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Document/?link_id=10066086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online.zakon.kz/Document/?link_id=1000000358" TargetMode="External"/><Relationship Id="rId4" Type="http://schemas.openxmlformats.org/officeDocument/2006/relationships/hyperlink" Target="http://online.zakon.kz/Document/?link_id=100661439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#sub110000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://online.zakon.kz/Document/?doc_id=38048406#sub_id=24" TargetMode="Externa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#sub1007201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#sub4220000"/><Relationship Id="rId4" Type="http://schemas.openxmlformats.org/officeDocument/2006/relationships/hyperlink" Target="http://online.zakon.kz/Document/?link_id=100619150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online.zakon.kz/Document/?link_id=1006154994" TargetMode="External"/><Relationship Id="rId4" Type="http://schemas.openxmlformats.org/officeDocument/2006/relationships/hyperlink" Target="#sub3500000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#sub3460000"/><Relationship Id="rId4" Type="http://schemas.openxmlformats.org/officeDocument/2006/relationships/hyperlink" Target="#sub3410000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-99392"/>
            <a:ext cx="9144000" cy="786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11560" y="404665"/>
            <a:ext cx="82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sz="5400" b="1" dirty="0" smtClean="0">
              <a:solidFill>
                <a:srgbClr val="002060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</a:pPr>
            <a:endParaRPr lang="ru-RU" altLang="ru-RU" sz="5400" b="1">
              <a:solidFill>
                <a:srgbClr val="002060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5400" b="1" smtClean="0">
                <a:solidFill>
                  <a:srgbClr val="002060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altLang="ru-RU" sz="5400" b="1" dirty="0">
                <a:solidFill>
                  <a:srgbClr val="002060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«ОБЗОР ИЗМЕНЕНИЙ </a:t>
            </a:r>
            <a:r>
              <a:rPr lang="ru-RU" altLang="ru-RU" sz="5400" b="1" dirty="0" smtClean="0">
                <a:solidFill>
                  <a:srgbClr val="002060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НАЛОГОВОЕ ЗАКОНОДАТЕЛЬСТВО</a:t>
            </a:r>
          </a:p>
          <a:p>
            <a:pPr algn="ctr">
              <a:spcBef>
                <a:spcPct val="0"/>
              </a:spcBef>
            </a:pPr>
            <a:endParaRPr lang="ru-RU" altLang="ru-RU" sz="4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726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204788" y="1"/>
            <a:ext cx="8843963" cy="11247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Изменения 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исчислении ОПВ 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с 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января 2019 года.</a:t>
            </a:r>
            <a:endParaRPr lang="ru-RU" altLang="ru-RU" sz="3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 bwMode="auto">
          <a:xfrm>
            <a:off x="136525" y="1268760"/>
            <a:ext cx="8827963" cy="53353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ru-RU" alt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28) </a:t>
            </a:r>
            <a:r>
              <a:rPr lang="ru-RU" alt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АГЕНТ по уплате ОПВ, ОППВ </a:t>
            </a:r>
            <a:r>
              <a:rPr lang="ru-RU" alt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физическое или юридическое лицо, включая иностранное юридическое лицо, осуществляющее деятельность в РК через постоянное учреждение, филиалы, представительства иностранных юридических лиц, исчисляющие, удерживающие (начисляющие) и перечисляющие ОПВ, ОППВ в ЕНПФ в порядке, определяемом законодательством РК.</a:t>
            </a:r>
          </a:p>
          <a:p>
            <a:pPr marL="0" indent="0" algn="just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агента по уплате ОПВ за физических лиц, получающих доходы по договорам гражданско-правового характера, предметом которых является выполнение работ (оказание услуг), рассматриваются налоговые агенты, определенные </a:t>
            </a:r>
            <a:r>
              <a:rPr lang="ru-RU" altLang="ru-RU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НК</a:t>
            </a:r>
            <a:r>
              <a:rPr lang="ru-RU" alt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РК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 smtClean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95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5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204789" y="146006"/>
            <a:ext cx="8775700" cy="10507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Статья 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25. Ставка и порядок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уплаты        обязательных пенсионных 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взносов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ru-RU" alt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altLang="ru-RU" sz="2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 bwMode="auto">
          <a:xfrm>
            <a:off x="150815" y="1340767"/>
            <a:ext cx="8885681" cy="520829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/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изложен в редакции 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Закона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РК от 26.12.18 г. № 203-VI (введен в действие с 1 января 2019 года) (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см. стар. ред.</a:t>
            </a:r>
            <a:r>
              <a:rPr lang="ru-RU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Обязательные пенсионные взносы, подлежащие уплате в единый накопительный пенсионный фонд, устанавливаются в размере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процентов от ежемесячного дохода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принимаемого для исчисления обязательных пенсионных взносов.</a:t>
            </a: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ежемесячный доход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принимаемый для исчисления обязательных пенсионных взносов,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должен превышать 50-кратный </a:t>
            </a:r>
            <a:r>
              <a:rPr lang="ru-RU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минимальный размер заработной платы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установленный на соответствующий финансовый год законом о республиканском бюджете.</a:t>
            </a:r>
          </a:p>
          <a:p>
            <a:pPr algn="just"/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максимальный совокупный годовой доход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принимаемый для исчисления обязательных пенсионных взносов, не должен превышать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двенадцать размеров 50-кратного минимального размера заработной платы, у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становленного на соответствующий финансовый год законом о республиканском бюджете.</a:t>
            </a:r>
          </a:p>
          <a:p>
            <a:pPr marL="0" indent="0" algn="just">
              <a:buFontTx/>
              <a:buNone/>
              <a:defRPr/>
            </a:pPr>
            <a:endParaRPr lang="ru-RU" sz="1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1556793"/>
            <a:ext cx="756084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007022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586509" y="2086372"/>
            <a:ext cx="7181887" cy="14211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11760" y="176026"/>
            <a:ext cx="6356635" cy="8240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Объекты исчисления, пределы для ОПВ</a:t>
            </a:r>
            <a:endParaRPr lang="ru-RU" sz="28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387019"/>
              </p:ext>
            </p:extLst>
          </p:nvPr>
        </p:nvGraphicFramePr>
        <p:xfrm>
          <a:off x="-19051" y="1000126"/>
          <a:ext cx="9163055" cy="1209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03"/>
                <a:gridCol w="2426181"/>
                <a:gridCol w="2338733"/>
                <a:gridCol w="2218467"/>
                <a:gridCol w="1777471"/>
              </a:tblGrid>
              <a:tr h="1378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категории плательщиков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объект исчисления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минимальный предел для ОПВ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максимальный предел для ОПВ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граждан, указанных в подпунктах 1-1), 2), 3) пункта 2 статьи 39 Закона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 от получаемого дохода, но не менее 10 % от 1 МРЗП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не выше 10 % 50-кратного МРЗП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юридических лиц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ежемесячный доход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наемных работников и физических лиц, с которыми заключены договора ГПХ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 от получаемого дохода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максимальный совокупный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годовой доход  </a:t>
                      </a:r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исчисления ОПВ,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должен превышать 12  размеров 50-кратного МРЗП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2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лиц, занимающихся частной практикой, а также ИП, использующих труд наемных работников, и (или) имеющих заключенные договора ГПХ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ежемесячный доход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наемных работников и физических лиц, с которыми заключены договора ГПХ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10 % от получаемого дохода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максимальный совокупный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годовой доход  </a:t>
                      </a:r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исчисления ОПВ, </a:t>
                      </a:r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должен превышать 12  размеров 50-кратного МРЗП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102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007022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586509" y="2086372"/>
            <a:ext cx="7181887" cy="14211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86509" y="176027"/>
            <a:ext cx="6801916" cy="8240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Объекты исчисления, пределы для ОПВ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78908"/>
              </p:ext>
            </p:extLst>
          </p:nvPr>
        </p:nvGraphicFramePr>
        <p:xfrm>
          <a:off x="-19051" y="1000126"/>
          <a:ext cx="9163055" cy="15578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03"/>
                <a:gridCol w="2426181"/>
                <a:gridCol w="2426181"/>
                <a:gridCol w="2131019"/>
                <a:gridCol w="1777471"/>
              </a:tblGrid>
              <a:tr h="1378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категории плательщиков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объект исчисления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минимальный предел для ОПВ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максимальный предел для ОПВ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1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лиц, занимающихся частной практикой, а также индивидуальных предпринимателей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получаемый 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 от 42500 тенге или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4250 тенге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сумма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определяемая ими самостоятельно в пределах размеров, установленных пунктом 4 статьи 25 Закона, но не более дохода, определяемого для целей налогообложения в соответствии с Налоговым кодексом.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 от 50 МЗП или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212 500 тенге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(для ИП и работников).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лиц, занимающихся частной практикой, а также индивидуальных предпринимателей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случае отсутствия дохода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вправе уплачивать ОПВ  в свою пользу из расчета 10 % процентов от 1 МРЗП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9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физических лиц, получающих доходы по договорам ГПХ, заключенным с физическими лицами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не являющимися налоговыми агентами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доход, полученный по ДГПХ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предметом которых является выполнение работ (оказание услуг).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 от 42 500 тенге или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4250 тенге</a:t>
                      </a: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9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плательщики ЕСП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30 %  от 1-кратного МРЗП  - в городах республиканского и областного значения, столице и 0,5-кратного МРЗП  - в других населенных пунктах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55" marR="6755" marT="67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53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204789" y="146006"/>
            <a:ext cx="8775700" cy="10507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Максимальный 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минимальный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размеры 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ОПВ и СО в 2019 году.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ru-RU" alt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altLang="ru-RU" sz="2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 bwMode="auto">
          <a:xfrm>
            <a:off x="150815" y="836713"/>
            <a:ext cx="8829675" cy="5712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1556793"/>
            <a:ext cx="756084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340768"/>
            <a:ext cx="799288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Минимальный размер ОПВ для ИП за себя</a:t>
            </a:r>
            <a:r>
              <a:rPr lang="ru-RU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составит 10% от 42500 или </a:t>
            </a:r>
            <a:r>
              <a:rPr lang="ru-RU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4 250 тенге</a:t>
            </a:r>
            <a:r>
              <a:rPr lang="ru-RU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Максимальный размер ОПВ</a:t>
            </a:r>
            <a:r>
              <a:rPr lang="ru-RU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составит 10% от 50 МЗП или </a:t>
            </a:r>
            <a:r>
              <a:rPr lang="ru-RU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212 500 </a:t>
            </a:r>
            <a:r>
              <a:rPr lang="ru-RU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тенге </a:t>
            </a:r>
            <a:r>
              <a:rPr lang="ru-RU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ИП и работников</a:t>
            </a:r>
            <a:r>
              <a:rPr lang="ru-RU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ru-RU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Минимальный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размер СО для ИП за себя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составит 3.5% от 42500 или </a:t>
            </a:r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1 488 </a:t>
            </a:r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тенге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Для работников объект исчисления не менее 1 МЗП.</a:t>
            </a:r>
          </a:p>
          <a:p>
            <a:pPr lvl="0" algn="just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Максимальный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размер СО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составит 3.5% от объекта исчисления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МЗП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10 412,5 тенге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 и работников)</a:t>
            </a:r>
          </a:p>
          <a:p>
            <a:pPr lvl="0" algn="just"/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Максимальный размер ОСМС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составит 1.5% от объекта исчисления 10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МЗП – </a:t>
            </a:r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6 375 т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работников, ИП не платит).</a:t>
            </a:r>
          </a:p>
        </p:txBody>
      </p:sp>
    </p:spTree>
    <p:extLst>
      <p:ext uri="{BB962C8B-B14F-4D97-AF65-F5344CB8AC3E}">
        <p14:creationId xmlns:p14="http://schemas.microsoft.com/office/powerpoint/2010/main" val="2864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204789" y="146006"/>
            <a:ext cx="8775700" cy="835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24. Уплата ОПВ, ОППВ</a:t>
            </a:r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alt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 bwMode="auto">
          <a:xfrm>
            <a:off x="150815" y="836713"/>
            <a:ext cx="8829675" cy="5712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 algn="just">
              <a:buFontTx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</a:t>
            </a: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уплаты обязательных пенсионных взносов в единый накопительный пенсионный фонд освобождаются:</a:t>
            </a:r>
          </a:p>
          <a:p>
            <a:pPr algn="just"/>
            <a:r>
              <a:rPr lang="ru-RU" sz="26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лица, достигшие пенсионного возраста в соответствии с </a:t>
            </a:r>
            <a:r>
              <a:rPr lang="ru-RU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 action="ppaction://hlinkfile"/>
              </a:rPr>
              <a:t>пунктом 1 статьи 11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настоящего Закона;</a:t>
            </a:r>
          </a:p>
          <a:p>
            <a:pPr algn="just"/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физические лица, имеющие инвалидность первой и второй групп, если инвалидность установлена бессрочно. Уплата обязательных пенсионных взносов в единый накопительный пенсионный фонд осуществляется по заявлению лиц, указанных в настоящем подпункте;</a:t>
            </a:r>
          </a:p>
          <a:p>
            <a:pPr algn="just"/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военнослужащие (кроме военнослужащих срочной службы), сотрудники специальных государственных и правоохранительных органов, государственной фельдъегерской службы, а также лица, права которых иметь специальные звания, классные чины и носить форменную одежду упразднены с 1 января 2012 года;</a:t>
            </a:r>
          </a:p>
          <a:p>
            <a:pPr algn="just"/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получатели пенсионных выплат за выслугу лет.</a:t>
            </a:r>
          </a:p>
          <a:p>
            <a:pPr marL="0" indent="0" algn="just">
              <a:buFontTx/>
              <a:buNone/>
              <a:defRPr/>
            </a:pPr>
            <a:endParaRPr lang="ru-RU" sz="22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625387" y="5354"/>
          <a:ext cx="514771" cy="59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95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8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>
          <a:xfrm>
            <a:off x="204789" y="146006"/>
            <a:ext cx="8775700" cy="835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24. Уплата ОПВ, ОППВ</a:t>
            </a:r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alt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 bwMode="auto">
          <a:xfrm>
            <a:off x="150815" y="836713"/>
            <a:ext cx="8829675" cy="5712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уплаты обязательных пенсионных взносов в единый накопительный пенсионный фонд 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освобождаются:</a:t>
            </a:r>
          </a:p>
          <a:p>
            <a:pPr algn="just">
              <a:defRPr/>
            </a:pPr>
            <a:r>
              <a:rPr lang="ru-RU" sz="16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</a:t>
            </a:r>
            <a:r>
              <a:rPr lang="ru-RU" sz="16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дополнен подпунктом 5 в соответствии с </a:t>
            </a:r>
            <a:r>
              <a:rPr lang="ru-RU" sz="1600" b="1" i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Законом</a:t>
            </a:r>
            <a:r>
              <a:rPr lang="ru-RU" sz="16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РК от 26.12.18 г. № 203-VI</a:t>
            </a:r>
          </a:p>
          <a:p>
            <a:pPr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физические лица, работающие по трудовому договору, получающие доходы по договорам гражданско-правового характера, предметом которых является выполнение работ (оказание услуг), заключенным 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физическими лицами, не являющимися налоговыми агентами.</a:t>
            </a:r>
          </a:p>
          <a:p>
            <a:pPr marL="0" indent="0">
              <a:buFontTx/>
              <a:buNone/>
              <a:defRPr/>
            </a:pPr>
            <a:endParaRPr lang="ru-RU" sz="1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625387" y="5354"/>
          <a:ext cx="514771" cy="59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2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419872" y="1844824"/>
            <a:ext cx="4176464" cy="324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76027"/>
            <a:ext cx="7308304" cy="8240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ПРИЛОЖЕНИЕ 200.05</a:t>
            </a:r>
            <a:endParaRPr lang="ru-RU" sz="36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0" y="1196752"/>
            <a:ext cx="9144000" cy="5661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Приложение 200.05:</a:t>
            </a:r>
          </a:p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•В–ФИО (при его наличии) физ. лиц по договорам ГПХ, которым выплачены доходы в отчетном квартале;</a:t>
            </a:r>
          </a:p>
          <a:p>
            <a:pPr marL="0" indent="0" algn="just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•C –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ИИН физических лиц;</a:t>
            </a:r>
          </a:p>
          <a:p>
            <a:pPr marL="0" indent="0" algn="just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•D –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начисленные доходы;</a:t>
            </a:r>
          </a:p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•E –корректировка, согласно пункту 1 статьи 341 НК (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кроме корректировки ИПН в размере 90%!);</a:t>
            </a:r>
          </a:p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•F–налоговые стандартные вычеты, согласно пп2) и 3) п1 статьи 346 НК (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вычеты в размере 882 МРП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0" indent="0" algn="just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•G –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ИПН, к начислению;</a:t>
            </a:r>
          </a:p>
          <a:p>
            <a:pPr marL="0" indent="0" algn="just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•H–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 ОПВ.</a:t>
            </a:r>
          </a:p>
        </p:txBody>
      </p:sp>
    </p:spTree>
    <p:extLst>
      <p:ext uri="{BB962C8B-B14F-4D97-AF65-F5344CB8AC3E}">
        <p14:creationId xmlns:p14="http://schemas.microsoft.com/office/powerpoint/2010/main" val="521986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419872" y="1844824"/>
            <a:ext cx="4176464" cy="324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76027"/>
            <a:ext cx="7308304" cy="8240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Статья 91. КоАП РК. Нарушение законодательства РК о пенсионном обеспечении, а также неисполнение обязанностей по выплате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гос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пособий</a:t>
            </a:r>
            <a:endParaRPr lang="ru-RU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0" y="1196752"/>
            <a:ext cx="9144000" cy="5661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6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Неисполнение либо ненадлежащее исполнение физлицом, ИП, частным нотариусом, частным судебным исполнителем, адвокатом,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юр.лицом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обязанностей, предусмотренных законодательством РК о пенсионном обеспечении, совершенное в виде: 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непредставления в органах государственных доходов списков ЕНПФ, в пользу которых взыскивается задолженность по ОПВ, ОППВ;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непредставления в органы гос. доходов расчетов по исчисленным, удержанным (начисленным) и перечисленным суммам ОПВ, ОППВ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сроки, установленные ЗРК о пенсионном обеспечении;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неведение первичного учета исчисленных, удержанных (начисленных) и перечисленных ОПВ, ОППВ по каждому работнику в соответствии с порядком, установленным ЗРК;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непредставления вкладчикам сведений об исчисленных, удержанных (начисленных) и перечисленных ОПВ, ОППВ в сроки, установленные ЗРК о пенсионном обеспечении;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</a:t>
            </a:r>
            <a:r>
              <a:rPr lang="ru-R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неперечисления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несвоевременного и (или) неполного исчисления, удержания (начисления) и (или) уплаты (перечисления) ОПВ, ОППВ в ЕНПФ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непрекращения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всех расходных операций по кассе по распоряжению органов гос. доходов в случаях, предусмотренных ЗРК о пенсионном обеспечении.</a:t>
            </a: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Влечет предупреждение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48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419872" y="1844824"/>
            <a:ext cx="4176464" cy="324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176027"/>
            <a:ext cx="7956376" cy="8240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91. КоАП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РК -Нарушение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законодательства РК о пенсионном обеспечении, а также неисполнение обязанностей по выплате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пособий</a:t>
            </a:r>
            <a:endParaRPr lang="ru-RU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0" y="1196752"/>
            <a:ext cx="9144000" cy="5661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Деяние, предусмотренное частью шестой настоящей статьи,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совершенное повторно в течение года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наложения административного взыскания,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влечет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штраф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физических лиц в размере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субъектов малого предпринимательства или некоммерческие организации - в размере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субъектов среднего предпринимательства - в размере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субъектов крупного предпринимательства - в размере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50 %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суммы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неперечисленных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несвоевременно и (или) неполно исчисленных, удержанных (начисленных) и (или) уплаченных (перечисленных) обязательных пенсионных взносов, обязательных профессиональных пенсионных взносов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24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15" y="1"/>
            <a:ext cx="9043870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400" b="1" dirty="0" smtClean="0"/>
              <a:t>С                                            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82. Обязательная постановка 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</a:t>
            </a: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                                      </a:t>
            </a: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регистрационный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учет по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НДС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07504" y="1340770"/>
            <a:ext cx="8579296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минимум оборота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включаются обороты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индивидуального предпринимателя, применяющего специальный налоговый режим на основе упрощенной декларации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пределах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114 184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-кратного размера месячного расчетного показателя, установленного законом о республиканском бюджете и действующего на 1 января соответствующего финансового года,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совершенные в безналичной форме расчетов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обязательным применением трехкомпонентной интегрированной информационной системы.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endParaRPr lang="ru-RU" sz="28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89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400" b="1" dirty="0" smtClean="0"/>
              <a:t>                                       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683. Условия применения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СНР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СНР для СМБ вправе </a:t>
            </a:r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применять налогоплательщики, соответствующие следующим условиям: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доход за налоговый период не превышает для специального налогового режима: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основе упрощенной декларации </a:t>
            </a:r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- 24 038-кратный размер месячного расчетного показателя, установленного законом о республиканском бюджете и действующего на 1 января соответствующего финансового года;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в </a:t>
            </a: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доход </a:t>
            </a:r>
            <a:r>
              <a:rPr lang="ru-RU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включаются доходы в пределах 70 048-кратного размера </a:t>
            </a: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МРП</a:t>
            </a: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установленного законом о республиканском бюджете и действующего на 1 января соответствующего финансового года, полученные индивидуальным предпринимателем путем безналичных расчетов с обязательным применением </a:t>
            </a:r>
            <a:r>
              <a:rPr lang="ru-RU" sz="24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 action="ppaction://hlinkfile"/>
              </a:rPr>
              <a:t>трехкомпонентной интегрированной системы</a:t>
            </a:r>
            <a:r>
              <a:rPr lang="ru-RU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1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ст. 389 </a:t>
            </a:r>
            <a:r>
              <a:rPr lang="ru-RU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Налогообложение товаров,                            р                   реализуемых    на территорию СЭЗ </a:t>
            </a:r>
            <a:endParaRPr lang="ru-RU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на территорию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СЭЗ товаров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полностью потребляемых при осуществлении деятельности, отвечающей целям создания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СЭЗ, 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28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перечню товаров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определенных уполномоченным государственным органом, осуществляющим государственное регулирование в сфере создания, функционирования и упразднения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СЭЗ и 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индустриальных зон по согласованию с уполномоченным органом и уполномоченным органом в области налоговой политики, облагается налогом на добавленную стоимость по нулевой ставке.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налогоплательщик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имеет право применить ставку налога на добавленную стоимость в соответствии с </a:t>
            </a:r>
            <a:r>
              <a:rPr lang="ru-RU" sz="2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 action="ppaction://hlinkfile"/>
              </a:rPr>
              <a:t>пунктом 1 статьи 422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Налогового  </a:t>
            </a: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Кодекса по товарам, указанным в части первой настоящего пункта.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13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15" y="6897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Всеобщее декларирование </a:t>
            </a:r>
            <a:endParaRPr lang="ru-RU" alt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1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Всеобщее 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декларирование вводится по годам для отдельных категорий лиц: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2021 года -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государственные служащие и их супруги, а также лица, приравненные к ним и их супруги. </a:t>
            </a:r>
          </a:p>
          <a:p>
            <a:pPr algn="just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2023 года -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работники государственных предприятий (включая сферу культуры, здравоохранения, образования и т.д.) и их супруги. </a:t>
            </a:r>
          </a:p>
          <a:p>
            <a:pPr algn="just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2024 года -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руководители и учредители юридических лиц и их супруги, индивидуальные предприниматели и их супруги. </a:t>
            </a:r>
          </a:p>
          <a:p>
            <a:pPr algn="just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2025 года -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оставшиеся категории населения. </a:t>
            </a:r>
          </a:p>
          <a:p>
            <a:pPr lvl="1" algn="just"/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8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2656"/>
            <a:ext cx="79208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Декларация по ИПН и Соц. Налогу</a:t>
            </a:r>
          </a:p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200.00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772817"/>
            <a:ext cx="4032448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200.01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Общее приложение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всем физлицам:</a:t>
            </a:r>
          </a:p>
          <a:p>
            <a:pPr marL="342900" indent="-342900" algn="ctr">
              <a:buAutoNum type="arabicParenR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Резидентам и нерезидентам</a:t>
            </a:r>
          </a:p>
          <a:p>
            <a:pPr marL="342900" indent="-342900" algn="ctr">
              <a:buAutoNum type="arabicParenR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Работникам  и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неработникам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788024" y="1772817"/>
            <a:ext cx="403244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200.03</a:t>
            </a:r>
          </a:p>
          <a:p>
            <a:pPr algn="ctr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</a:p>
          <a:p>
            <a:pPr algn="ctr"/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несамостоятельным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/подразделениям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3528" y="4005064"/>
            <a:ext cx="331236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200.02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иностранцам и лицам без гр.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040" y="3789040"/>
            <a:ext cx="37444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200.04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контракту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(стабильный режим по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722, т.е. ФНО 110.00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475656" y="5301208"/>
            <a:ext cx="597666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200.05</a:t>
            </a: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Исчисление ИПН и ОПВ  по ДГПХ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8" y="0"/>
            <a:ext cx="1119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4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58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/>
              <a:t>                      </a:t>
            </a: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419872" y="1844824"/>
            <a:ext cx="4176464" cy="324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76026"/>
            <a:ext cx="4968552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2711" y="1156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Глава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77.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ОБЩИЕ ПОЛОЖЕНИЯ ПО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СНР 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СМБ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9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124746"/>
            <a:ext cx="777686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algn="just"/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</a:t>
            </a:r>
            <a:r>
              <a:rPr lang="ru-RU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680. Общие положения</a:t>
            </a:r>
            <a:endParaRPr 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Налогоплательщик, применяющий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СНР 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СМБ 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исполняет обязательство налогового агента по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ИПН 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доходов, подлежащих налогообложению у источника выплаты, по исчислению, удержанию данного налога и его перечислению в порядке и сроки, которые установлены </a:t>
            </a:r>
            <a:r>
              <a:rPr lang="ru-RU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 action="ppaction://hlinkfile"/>
              </a:rPr>
              <a:t>главой 38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настоящего Кодекса.</a:t>
            </a:r>
          </a:p>
          <a:p>
            <a:pPr algn="just"/>
            <a:r>
              <a:rPr lang="ru-RU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Налогоплательщик, применяющий </a:t>
            </a: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СНР  </a:t>
            </a:r>
            <a:r>
              <a:rPr lang="ru-RU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основе патента,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представляет </a:t>
            </a:r>
            <a:r>
              <a:rPr lang="ru-RU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налоговую отчетность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ИПН 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доходов, </a:t>
            </a:r>
            <a:r>
              <a:rPr lang="ru-RU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подлежащих налогообложению у источника выплаты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порядке и сроки, которые установлены главой 38 настоящего Кодекса.</a:t>
            </a:r>
          </a:p>
        </p:txBody>
      </p:sp>
    </p:spTree>
    <p:extLst>
      <p:ext uri="{BB962C8B-B14F-4D97-AF65-F5344CB8AC3E}">
        <p14:creationId xmlns:p14="http://schemas.microsoft.com/office/powerpoint/2010/main" val="424696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                        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353. Определение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облагаемого                                                                                                                                                                              дохода  у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источника выплаты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230958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Размер облагаемого дохода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 реализации товаров, выполнения работ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оказания услуг, кроме имущественного дохода, полученного физическим лицом, не являющимся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ИП,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лицом, занимающимся частной практикой, определяется в следующем порядке:</a:t>
            </a: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сумма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доходов, подлежащих налогообложению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источника выплаты, полученных в текущем налоговом периоде физическим лицом,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реализации товаров, выполнения работ, оказания услуг, кроме имущественного дохода,</a:t>
            </a: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минус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сумма корректировки дохода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текущем налоговом периоде, предусмотренной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file"/>
              </a:rPr>
              <a:t>пунктом 1 статьи 341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Налогового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Кодекса,</a:t>
            </a: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минус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сумма стандартных вычетов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указанных в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file"/>
              </a:rPr>
              <a:t>подпунктах 2) и (или) 3) пункта 1 статьи 346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Налогового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Кодекса.</a:t>
            </a:r>
          </a:p>
        </p:txBody>
      </p:sp>
    </p:spTree>
    <p:extLst>
      <p:ext uri="{BB962C8B-B14F-4D97-AF65-F5344CB8AC3E}">
        <p14:creationId xmlns:p14="http://schemas.microsoft.com/office/powerpoint/2010/main" val="1562573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1874</Words>
  <Application>Microsoft Office PowerPoint</Application>
  <PresentationFormat>Экран (4:3)</PresentationFormat>
  <Paragraphs>158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Презентация PowerPoint</vt:lpstr>
      <vt:lpstr>Презентация PowerPoint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в исчислении ОПВ                                  с 1 января 2019 года.</vt:lpstr>
      <vt:lpstr>       Статья 25. Ставка и порядок уплаты        обязательных пенсионных взносов                           </vt:lpstr>
      <vt:lpstr>Презентация PowerPoint</vt:lpstr>
      <vt:lpstr>Презентация PowerPoint</vt:lpstr>
      <vt:lpstr>         Максимальный и минимальный       размеры ОПВ и СО в 2019 году.                 </vt:lpstr>
      <vt:lpstr>Статья 24. Уплата ОПВ, ОППВ </vt:lpstr>
      <vt:lpstr>Статья 24. Уплата ОПВ, ОППВ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Сауле Баймагамбетова</cp:lastModifiedBy>
  <cp:revision>115</cp:revision>
  <cp:lastPrinted>2019-07-16T09:41:00Z</cp:lastPrinted>
  <dcterms:created xsi:type="dcterms:W3CDTF">2019-06-13T04:24:42Z</dcterms:created>
  <dcterms:modified xsi:type="dcterms:W3CDTF">2019-07-17T05:33:21Z</dcterms:modified>
</cp:coreProperties>
</file>