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309" r:id="rId2"/>
    <p:sldId id="291" r:id="rId3"/>
    <p:sldId id="290" r:id="rId4"/>
    <p:sldId id="289" r:id="rId5"/>
    <p:sldId id="294" r:id="rId6"/>
    <p:sldId id="292" r:id="rId7"/>
    <p:sldId id="293" r:id="rId8"/>
    <p:sldId id="298" r:id="rId9"/>
    <p:sldId id="297" r:id="rId10"/>
    <p:sldId id="300" r:id="rId11"/>
    <p:sldId id="299" r:id="rId12"/>
    <p:sldId id="302" r:id="rId13"/>
    <p:sldId id="301" r:id="rId14"/>
    <p:sldId id="30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49CB84"/>
    <a:srgbClr val="FFFF00"/>
    <a:srgbClr val="2130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0" autoAdjust="0"/>
    <p:restoredTop sz="94667" autoAdjust="0"/>
  </p:normalViewPr>
  <p:slideViewPr>
    <p:cSldViewPr>
      <p:cViewPr>
        <p:scale>
          <a:sx n="89" d="100"/>
          <a:sy n="89" d="100"/>
        </p:scale>
        <p:origin x="-582" y="-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Arial" pitchFamily="34" charset="0"/>
              </a:defRPr>
            </a:lvl1pPr>
          </a:lstStyle>
          <a:p>
            <a:pPr>
              <a:defRPr/>
            </a:pPr>
            <a:endParaRPr lang="ru-RU"/>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F7F15651-7D67-45F3-8F6A-395922FB7391}" type="datetimeFigureOut">
              <a:rPr lang="ru-RU"/>
              <a:pPr>
                <a:defRPr/>
              </a:pPr>
              <a:t>11.03.2020</a:t>
            </a:fld>
            <a:endParaRPr lang="ru-RU"/>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cs typeface="Arial" pitchFamily="34" charset="0"/>
              </a:defRPr>
            </a:lvl1pPr>
          </a:lstStyle>
          <a:p>
            <a:pPr>
              <a:defRPr/>
            </a:pPr>
            <a:endParaRPr lang="ru-RU"/>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E53A26AF-65E1-4E63-9425-856765E9DE18}" type="slidenum">
              <a:rPr lang="ru-RU"/>
              <a:pPr>
                <a:defRPr/>
              </a:pPr>
              <a:t>‹#›</a:t>
            </a:fld>
            <a:endParaRPr lang="ru-RU"/>
          </a:p>
        </p:txBody>
      </p:sp>
    </p:spTree>
    <p:extLst>
      <p:ext uri="{BB962C8B-B14F-4D97-AF65-F5344CB8AC3E}">
        <p14:creationId xmlns:p14="http://schemas.microsoft.com/office/powerpoint/2010/main" val="3270683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6BB8494-DBC3-4637-A287-E33C7413BD2C}" type="datetimeFigureOut">
              <a:rPr lang="en-US"/>
              <a:pPr>
                <a:defRPr/>
              </a:pPr>
              <a:t>3/11/2020</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0C484C4-BD36-42E4-B712-597B1761FF6E}" type="slidenum">
              <a:rPr lang="en-US"/>
              <a:pPr>
                <a:defRPr/>
              </a:pPr>
              <a:t>‹#›</a:t>
            </a:fld>
            <a:endParaRPr lang="en-US"/>
          </a:p>
        </p:txBody>
      </p:sp>
    </p:spTree>
    <p:extLst>
      <p:ext uri="{BB962C8B-B14F-4D97-AF65-F5344CB8AC3E}">
        <p14:creationId xmlns:p14="http://schemas.microsoft.com/office/powerpoint/2010/main" val="2956215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1</a:t>
            </a:fld>
            <a:endParaRPr lang="en-US" sz="1200" dirty="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solidFill>
                  <a:prstClr val="black"/>
                </a:solidFill>
                <a:latin typeface="Calibri"/>
              </a:rPr>
              <a:pPr algn="r">
                <a:defRPr/>
              </a:pPr>
              <a:t>10</a:t>
            </a:fld>
            <a:endParaRPr lang="en-US" sz="1200" dirty="0">
              <a:solidFill>
                <a:prstClr val="black"/>
              </a:solidFill>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solidFill>
                  <a:prstClr val="black"/>
                </a:solidFill>
                <a:latin typeface="Calibri"/>
              </a:rPr>
              <a:pPr algn="r">
                <a:defRPr/>
              </a:pPr>
              <a:t>11</a:t>
            </a:fld>
            <a:endParaRPr lang="en-US" sz="1200" dirty="0">
              <a:solidFill>
                <a:prstClr val="black"/>
              </a:solidFill>
              <a:latin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solidFill>
                  <a:prstClr val="black"/>
                </a:solidFill>
                <a:latin typeface="Calibri"/>
              </a:rPr>
              <a:pPr algn="r">
                <a:defRPr/>
              </a:pPr>
              <a:t>12</a:t>
            </a:fld>
            <a:endParaRPr lang="en-US" sz="1200" dirty="0">
              <a:solidFill>
                <a:prstClr val="black"/>
              </a:solidFill>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solidFill>
                  <a:prstClr val="black"/>
                </a:solidFill>
                <a:latin typeface="Calibri"/>
              </a:rPr>
              <a:pPr algn="r">
                <a:defRPr/>
              </a:pPr>
              <a:t>13</a:t>
            </a:fld>
            <a:endParaRPr lang="en-US" sz="1200" dirty="0">
              <a:solidFill>
                <a:prstClr val="black"/>
              </a:solidFill>
              <a:latin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14</a:t>
            </a:fld>
            <a:endParaRPr lang="en-US"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2</a:t>
            </a:fld>
            <a:endParaRPr lang="en-US" sz="1200"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3</a:t>
            </a:fld>
            <a:endParaRPr lang="en-US" sz="1200"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4</a:t>
            </a:fld>
            <a:endParaRPr lang="en-US" sz="120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5</a:t>
            </a:fld>
            <a:endParaRPr lang="en-US" sz="1200" dirty="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6</a:t>
            </a:fld>
            <a:endParaRPr lang="en-US" sz="1200"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7</a:t>
            </a:fld>
            <a:endParaRPr 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latin typeface="+mn-lt"/>
              </a:rPr>
              <a:pPr algn="r">
                <a:defRPr/>
              </a:pPr>
              <a:t>8</a:t>
            </a:fld>
            <a:endParaRPr lang="en-US" sz="1200" dirty="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noTextEdi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Номер слайда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E3C726C-F419-401B-BAE1-6081AF6FF9A3}" type="slidenum">
              <a:rPr lang="en-US" sz="1200">
                <a:solidFill>
                  <a:prstClr val="black"/>
                </a:solidFill>
                <a:latin typeface="Calibri"/>
              </a:rPr>
              <a:pPr algn="r">
                <a:defRPr/>
              </a:pPr>
              <a:t>9</a:t>
            </a:fld>
            <a:endParaRPr lang="en-US" sz="1200" dirty="0">
              <a:solidFill>
                <a:prstClr val="black"/>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lvl1pPr>
              <a:defRPr/>
            </a:lvl1pPr>
          </a:lstStyle>
          <a:p>
            <a:pPr>
              <a:defRPr/>
            </a:pPr>
            <a:fld id="{167BFDE3-1D16-453C-9381-A1A4DF203149}" type="datetime1">
              <a:rPr lang="en-US"/>
              <a:pPr>
                <a:defRPr/>
              </a:pPr>
              <a:t>3/11/2020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AB4F9E8-DDFF-4CD5-846B-D10AC9E95E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9B93995A-71FE-4FFA-80AB-F387CDCF7EA0}" type="datetime1">
              <a:rPr lang="en-US"/>
              <a:pPr>
                <a:defRPr/>
              </a:pPr>
              <a:t>3/11/2020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8B47E40-5A26-482E-832E-B07E881655C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13F4853F-283C-4A5B-8784-74CDAB7CA209}" type="datetime1">
              <a:rPr lang="en-US"/>
              <a:pPr>
                <a:defRPr/>
              </a:pPr>
              <a:t>3/11/2020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6EC9F5F-4724-4525-AE45-9205E068FF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E3BCDE58-32D8-4B66-BDE8-89138B7AB8DE}" type="datetime1">
              <a:rPr lang="en-US"/>
              <a:pPr>
                <a:defRPr/>
              </a:pPr>
              <a:t>3/11/2020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103479-448D-44B4-86BA-C4325396DA5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D2FE9A8-8233-48C5-B6E8-F6D2949A2B89}" type="datetime1">
              <a:rPr lang="en-US"/>
              <a:pPr>
                <a:defRPr/>
              </a:pPr>
              <a:t>3/11/2020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6310C6-FEDA-421F-B2B9-CED58199C9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681872EB-EFE2-41AD-AEBA-759FE3B27265}" type="datetime1">
              <a:rPr lang="en-US"/>
              <a:pPr>
                <a:defRPr/>
              </a:pPr>
              <a:t>3/11/2020</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745935-E978-432A-9C75-E59D020164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1167F9A1-2252-451E-BA14-177A5B6F55CE}" type="datetime1">
              <a:rPr lang="en-US"/>
              <a:pPr>
                <a:defRPr/>
              </a:pPr>
              <a:t>3/11/2020</a:t>
            </a:fld>
            <a:endParaRPr lang="en-US"/>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FAC6200-4EC1-4C30-89B2-F410D1878D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6B0DEB72-D8F0-4DEB-9A5D-7074E323FC7F}" type="datetime1">
              <a:rPr lang="en-US"/>
              <a:pPr>
                <a:defRPr/>
              </a:pPr>
              <a:t>3/11/2020</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6F825C6-F230-48F8-8C39-3868903022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14B42DD-AA50-40CD-88C2-37D3FCDE7461}" type="datetime1">
              <a:rPr lang="en-US"/>
              <a:pPr>
                <a:defRPr/>
              </a:pPr>
              <a:t>3/11/2020</a:t>
            </a:fld>
            <a:endParaRPr lang="en-US"/>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4365F1F-52F0-43D3-B0C2-4A2FAB2FA6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5BEECA0-CAEB-4CD4-8A39-23DB1569A009}" type="datetime1">
              <a:rPr lang="en-US"/>
              <a:pPr>
                <a:defRPr/>
              </a:pPr>
              <a:t>3/11/2020</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6242B2F-C6D5-4041-A9C4-6801267923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7DE5498-6FB6-4B4D-BCF9-B2DB9D0245B0}" type="datetime1">
              <a:rPr lang="en-US"/>
              <a:pPr>
                <a:defRPr/>
              </a:pPr>
              <a:t>3/11/2020</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5CB88C8-DC48-4A04-A0DD-52FF78C44B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9D813F-A75C-41C8-A613-2869C0868C30}" type="datetime1">
              <a:rPr lang="en-US"/>
              <a:pPr>
                <a:defRPr/>
              </a:pPr>
              <a:t>3/11/2020</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Arial"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AA39389-B7BE-45E4-8D33-905EAF7A47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555641"/>
          </a:xfrm>
          <a:prstGeom prst="rect">
            <a:avLst/>
          </a:prstGeom>
          <a:noFill/>
          <a:ln w="9525">
            <a:noFill/>
            <a:miter lim="800000"/>
            <a:headEnd/>
            <a:tailEnd/>
          </a:ln>
        </p:spPr>
        <p:txBody>
          <a:bodyPr wrap="square">
            <a:spAutoFit/>
          </a:bodyPr>
          <a:lstStyle/>
          <a:p>
            <a:pPr lvl="0" indent="432000" algn="just"/>
            <a:r>
              <a:rPr lang="ru-RU" sz="1400" dirty="0"/>
              <a:t>1. Какие налоги оплачивает ИП в 2020 году по патенту (услуги по аренде)?</a:t>
            </a:r>
          </a:p>
          <a:p>
            <a:pPr indent="432000" algn="just"/>
            <a:r>
              <a:rPr lang="ru-RU" sz="1400" dirty="0"/>
              <a:t>Ответ: С 1 января 2020 года с учетом налоговых каникул для СМБ, ИП, применяющие СНР на основе патента освобождаются от уплаты ИПН, за исключением социальных платежей (ОПВ, СО, ВОСМС).</a:t>
            </a:r>
          </a:p>
          <a:p>
            <a:pPr lvl="0" indent="432000" algn="just"/>
            <a:r>
              <a:rPr lang="ru-RU" sz="1400" dirty="0"/>
              <a:t>2. Трехкомпонентная интегрированная система, какое оборудование должно использоваться, где его приобрести и зарегистрировать?</a:t>
            </a:r>
          </a:p>
          <a:p>
            <a:pPr indent="432000" algn="just"/>
            <a:r>
              <a:rPr lang="ru-RU" sz="1400" dirty="0"/>
              <a:t>Ответ: Трехкомпонентная интегрированная система (далее – ТИС) состоит из онлайн ККМ, систем (устройств) для приема безналичных платежей (POS-терминал и т.д.), а также автоматизированной системы учета товаров (ERP система). При этом все эти три составляющие должны быть взаимосвязаны таким образом, что  реализованный товар (в ERP системе) не может быть списан со склада, если по нему не выбит чек ККМ.  Приказом Первого заместителя Премьер-Министра Республики Казахстан – Министра финансов Республики Казахстан от 2 сентября 2019 года № 953 «Об утверждении Требований к трехкомпонентной интегрированной системе и ее учету, Правила ее установки и применения» утверждены технические и функциональные требования и правила ее установки и применения. При этом, учет ТИС осуществляется КГД МФ РК путем включения их модели в Единый реестр ТИС по заявлению собственников ТИС. В настоящее время, в Едином реестре ТИС отсутствуют модели ТИС.</a:t>
            </a:r>
          </a:p>
          <a:p>
            <a:pPr lvl="0" indent="432000" algn="just"/>
            <a:r>
              <a:rPr lang="ru-RU" sz="1400" dirty="0"/>
              <a:t>3.  Сотрудник гражданин РФ-пенсионер, надо ли оплачивать ВОМС, ОСМС?</a:t>
            </a:r>
          </a:p>
          <a:p>
            <a:pPr indent="432000" algn="just"/>
            <a:r>
              <a:rPr lang="ru-RU" sz="1400" dirty="0"/>
              <a:t>Ответ: В соответствии со статьей 98 Договора о ЕАЭС, граждане стран-членов ЕАЭС несут те же права и обязанности по ОСМС, что и граждане РК. Взносы и отчисления на ОСМС по таким лицам уплачиваются без учета постоянного проживания на территории РК. Соответственно, за сотрудника - пенсионера из РФ отчисления и взносы на ОСМС уплачивает государство, так как такая категория лиц, подпадает по льготы.</a:t>
            </a:r>
          </a:p>
          <a:p>
            <a:pPr lvl="0" indent="432000" algn="just"/>
            <a:r>
              <a:rPr lang="ru-RU" sz="1400" dirty="0"/>
              <a:t>4.  Ошибочно перечислили на 800 тенге больше начисленного отчисления на ОСМС. Каков порядок исправления данной ситуации?</a:t>
            </a:r>
          </a:p>
          <a:p>
            <a:pPr indent="432000" algn="just"/>
            <a:r>
              <a:rPr lang="ru-RU" sz="1400" dirty="0"/>
              <a:t>Ответ: Согласно статьи 33 Закона РК «Об обязательном социальном медицинском страховании» суммы излишне (ошибочно) уплаченных плательщиком отчислений и (или) взносов и (или) пени за несвоевременную и (или) неполную уплату отчислений и (или) взносов подлежат возврату Государственной корпорацией в порядке, определенном уполномоченным органом.</a:t>
            </a:r>
            <a:endParaRPr lang="ru-RU" sz="1400" dirty="0"/>
          </a:p>
        </p:txBody>
      </p:sp>
    </p:spTree>
    <p:extLst>
      <p:ext uri="{BB962C8B-B14F-4D97-AF65-F5344CB8AC3E}">
        <p14:creationId xmlns:p14="http://schemas.microsoft.com/office/powerpoint/2010/main" val="705594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555641"/>
          </a:xfrm>
          <a:prstGeom prst="rect">
            <a:avLst/>
          </a:prstGeom>
          <a:noFill/>
          <a:ln w="9525">
            <a:noFill/>
            <a:miter lim="800000"/>
            <a:headEnd/>
            <a:tailEnd/>
          </a:ln>
        </p:spPr>
        <p:txBody>
          <a:bodyPr wrap="square">
            <a:spAutoFit/>
          </a:bodyPr>
          <a:lstStyle/>
          <a:p>
            <a:pPr indent="432000" algn="just"/>
            <a:r>
              <a:rPr lang="ru-RU" sz="1400" dirty="0"/>
              <a:t>22. Некоммерческая организация (неплательщик КПН без НДС) оказывает благотворительную помощь товарами первой необходимости  и продуктами питания многодетным матерям. Некоммерческая организация реализацией не занимается, ничего не продает. При безвозмездной передачи товаров первой необходимости, входящих в перечень изъятия, некоммерческая организация обязана выписывать ЭСФ или нет.</a:t>
            </a:r>
          </a:p>
          <a:p>
            <a:pPr indent="432000" algn="just"/>
            <a:r>
              <a:rPr lang="ru-RU" sz="1400" dirty="0" smtClean="0"/>
              <a:t>Ответ</a:t>
            </a:r>
            <a:r>
              <a:rPr lang="ru-RU" sz="1400" dirty="0"/>
              <a:t>: </a:t>
            </a:r>
            <a:r>
              <a:rPr lang="kk-KZ" sz="1400" dirty="0"/>
              <a:t>В соответствии с пунктом 1 статьи 412 Кодекса Республики Казахстан от 25 декабря 2017 года  № 120-VI «О налогах и других обязательных платежах в бюджет» (Налоговый кодекс) при совершении оборота по реализации товаров, работ, услуг обязаны выписывать счет-фактуру:</a:t>
            </a:r>
            <a:endParaRPr lang="ru-RU" sz="1400" dirty="0"/>
          </a:p>
          <a:p>
            <a:pPr indent="432000" algn="just"/>
            <a:r>
              <a:rPr lang="kk-KZ" sz="1400" dirty="0"/>
              <a:t>1)	плательщики налога на добавленную стоимость (далее – НДС);</a:t>
            </a:r>
            <a:endParaRPr lang="ru-RU" sz="1400" dirty="0"/>
          </a:p>
          <a:p>
            <a:pPr indent="432000" algn="just"/>
            <a:r>
              <a:rPr lang="kk-KZ" sz="1400" dirty="0"/>
              <a:t>2)	налогоплательщики в случаях, предусмотренных нормативными правовыми актами Республики Казахстан, принятыми в целях реализации международных договоров, ратифицированных Республикой Казахстан (товары, включенные в Перечень);</a:t>
            </a:r>
            <a:endParaRPr lang="ru-RU" sz="1400" dirty="0"/>
          </a:p>
          <a:p>
            <a:pPr indent="432000" algn="just"/>
            <a:r>
              <a:rPr lang="kk-KZ" sz="1400" dirty="0"/>
              <a:t>3)	комиссионер, не являющийся плательщиком НДС, в случаях, установленных статьей 416 Налогового кодекса;</a:t>
            </a:r>
            <a:endParaRPr lang="ru-RU" sz="1400" dirty="0"/>
          </a:p>
          <a:p>
            <a:pPr indent="432000" algn="just"/>
            <a:r>
              <a:rPr lang="kk-KZ" sz="1400" dirty="0"/>
              <a:t>4)	экспедитор, не являющийся плательщиком НДС, в случаях, установленных статьей 415 Налоговый кодекса;</a:t>
            </a:r>
            <a:endParaRPr lang="ru-RU" sz="1400" dirty="0"/>
          </a:p>
          <a:p>
            <a:pPr indent="432000" algn="just"/>
            <a:r>
              <a:rPr lang="kk-KZ" sz="1400" dirty="0"/>
              <a:t>5)	 налогоплательщики в случае реализации импортированных товаров.</a:t>
            </a:r>
            <a:endParaRPr lang="ru-RU" sz="1400" dirty="0"/>
          </a:p>
          <a:p>
            <a:pPr indent="432000" algn="just"/>
            <a:r>
              <a:rPr lang="kk-KZ" sz="1400" dirty="0"/>
              <a:t>К подпункту 2) пункта 1 статьи 412 Налогового кодекса относятся налогоплательщики, реализующие товары, включенные в Перечень, утвержденный приказом Министра национальной экономики Республики Казахстан от 9 февраля 2017 года № 58 «Об утверждении перечня товаров, в отношении которых применяются ввозные таможенные пошлины, размера ставок и срока их действия» (далее – Перечень</a:t>
            </a:r>
            <a:r>
              <a:rPr lang="kk-KZ" sz="1400" dirty="0" smtClean="0"/>
              <a:t>).</a:t>
            </a:r>
          </a:p>
          <a:p>
            <a:pPr indent="432000" algn="just"/>
            <a:r>
              <a:rPr lang="kk-KZ" sz="1400" dirty="0"/>
              <a:t>Вместе с тем в соответствии с подпунктом 1) пункта 13 статьи 412 Налогового кодекса выписка счета-фактуры не требуется в случае реализации товаров, работ, услуг, расчеты за которые осуществляются:</a:t>
            </a:r>
            <a:endParaRPr lang="ru-RU" sz="1400" dirty="0"/>
          </a:p>
          <a:p>
            <a:pPr indent="432000" algn="just"/>
            <a:r>
              <a:rPr lang="kk-KZ" sz="1400" dirty="0" smtClean="0"/>
              <a:t>наличными </a:t>
            </a:r>
            <a:r>
              <a:rPr lang="kk-KZ" sz="1400" dirty="0"/>
              <a:t>деньгами с представлением покупателю чека ККМ и (или) через терминалы оплаты услуг;</a:t>
            </a:r>
            <a:endParaRPr lang="ru-RU" sz="1400" dirty="0"/>
          </a:p>
          <a:p>
            <a:pPr indent="432000" algn="just"/>
            <a:r>
              <a:rPr lang="kk-KZ" sz="1400" dirty="0" smtClean="0"/>
              <a:t>с </a:t>
            </a:r>
            <a:r>
              <a:rPr lang="kk-KZ" sz="1400" dirty="0"/>
              <a:t>применением оборудования (устройства), предназначенного для осуществления платежей с использованием платежных карточек</a:t>
            </a:r>
            <a:r>
              <a:rPr lang="kk-KZ" sz="1200" dirty="0" smtClean="0"/>
              <a:t>. </a:t>
            </a:r>
            <a:r>
              <a:rPr lang="ru-RU" sz="1200" i="1" u="sng" dirty="0"/>
              <a:t>(Продолжение  ответа на след. слайде)</a:t>
            </a:r>
          </a:p>
          <a:p>
            <a:pPr indent="432000" algn="just"/>
            <a:endParaRPr lang="ru-RU" sz="1400" dirty="0"/>
          </a:p>
        </p:txBody>
      </p:sp>
    </p:spTree>
    <p:extLst>
      <p:ext uri="{BB962C8B-B14F-4D97-AF65-F5344CB8AC3E}">
        <p14:creationId xmlns:p14="http://schemas.microsoft.com/office/powerpoint/2010/main" val="360269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3970318"/>
          </a:xfrm>
          <a:prstGeom prst="rect">
            <a:avLst/>
          </a:prstGeom>
          <a:noFill/>
          <a:ln w="9525">
            <a:noFill/>
            <a:miter lim="800000"/>
            <a:headEnd/>
            <a:tailEnd/>
          </a:ln>
        </p:spPr>
        <p:txBody>
          <a:bodyPr wrap="square">
            <a:spAutoFit/>
          </a:bodyPr>
          <a:lstStyle/>
          <a:p>
            <a:pPr indent="432000"/>
            <a:r>
              <a:rPr lang="ru-RU" sz="1200" i="1" u="sng" dirty="0"/>
              <a:t>Продолжение  ответа)</a:t>
            </a:r>
            <a:r>
              <a:rPr lang="ru-RU" sz="1200" dirty="0"/>
              <a:t> </a:t>
            </a:r>
            <a:r>
              <a:rPr lang="kk-KZ" sz="1400" dirty="0" smtClean="0"/>
              <a:t>При </a:t>
            </a:r>
            <a:r>
              <a:rPr lang="kk-KZ" sz="1400" dirty="0"/>
              <a:t>этом, абзацем первым пункта 14 статьи 412 Налогового кодекса определено, что  в случаях, предусмотренных подпунктами 1) и 2) части первой пункта 13 данной статьи, получатель товаров, работ, услуг вправе обратиться к поставщику данных товаров, работ, услуг с требованием выписать счет-фактуру, а поставщик обязан выполнить такое требование с учетом положений данной статьи, в том числе в части указания в сведениях о получателе товаров, работ, услуг реквизитов юридического лица, через доверенное лицо которого осуществляется приобретение товаров, работ, услуг, или индивидуального предпринимателя, приобретающего товары, работы, услуги. При этом в случаях, предусмотренных подпунктами 3) и 4) пункта 13 данной статьи, выписка счета-фактуры осуществляется по месту реализации товаров, работ, услуг.</a:t>
            </a:r>
            <a:endParaRPr lang="ru-RU" sz="1400" dirty="0"/>
          </a:p>
          <a:p>
            <a:r>
              <a:rPr lang="kk-KZ" sz="1400" dirty="0"/>
              <a:t>      На основании вышеизложенного, налогоплательщики, указанные в пункте 1 статьи 412 Налогового кодекса, обязаны выписывать электронный счет-фактуру. При этом следующие категории налогоплательщиков указанные в подпунктах 1), 3), 4) и 5) пункта 1 статьи 412 Налогового кодекса, имеют право не выписывать счет-фактуру, при соблюдении условий указанных в пункте 13 статьи 412 Налогового кодекса, за исключением случая предусмотренного подпунктом 2) пункта 1 статьи 412 Налогового кодекса, по которым ЭСФ выписывает на весь оборот за день.</a:t>
            </a:r>
            <a:endParaRPr lang="ru-RU" sz="1400" dirty="0"/>
          </a:p>
          <a:p>
            <a:r>
              <a:rPr lang="kk-KZ" sz="1400" dirty="0"/>
              <a:t>В тоже время в случае обращения покупателя с требованием представления счета-фактуры в соответствии с пунктом 14 статьи 412 Налогового кодекса, поставщик обязан выписать электронный счет-фактуру в день или после даты совершения оборота, но в пределах срока исковой давности.</a:t>
            </a:r>
            <a:endParaRPr lang="ru-RU" sz="1400" dirty="0"/>
          </a:p>
        </p:txBody>
      </p:sp>
    </p:spTree>
    <p:extLst>
      <p:ext uri="{BB962C8B-B14F-4D97-AF65-F5344CB8AC3E}">
        <p14:creationId xmlns:p14="http://schemas.microsoft.com/office/powerpoint/2010/main" val="3602698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340197"/>
          </a:xfrm>
          <a:prstGeom prst="rect">
            <a:avLst/>
          </a:prstGeom>
          <a:noFill/>
          <a:ln w="9525">
            <a:noFill/>
            <a:miter lim="800000"/>
            <a:headEnd/>
            <a:tailEnd/>
          </a:ln>
        </p:spPr>
        <p:txBody>
          <a:bodyPr wrap="square">
            <a:spAutoFit/>
          </a:bodyPr>
          <a:lstStyle/>
          <a:p>
            <a:pPr indent="432000" algn="just"/>
            <a:r>
              <a:rPr lang="kk-KZ" sz="1400" dirty="0"/>
              <a:t>23. Некоммерческая организация оказывает материальную помощь нуждающимся пенсионерам.Облагается ли такая такая помощь ИПН?</a:t>
            </a:r>
            <a:endParaRPr lang="ru-RU" sz="1400" dirty="0"/>
          </a:p>
          <a:p>
            <a:pPr indent="432000" algn="just"/>
            <a:r>
              <a:rPr lang="kk-KZ" sz="1400" dirty="0"/>
              <a:t> </a:t>
            </a:r>
            <a:r>
              <a:rPr lang="ru-RU" sz="1400" dirty="0"/>
              <a:t>Ответ: </a:t>
            </a:r>
            <a:r>
              <a:rPr lang="kk-KZ" sz="1400" dirty="0"/>
              <a:t>В соответствии с подпунктом </a:t>
            </a:r>
            <a:r>
              <a:rPr lang="ru-RU" sz="1400" dirty="0"/>
              <a:t>34) статьи 341 Налогового кодекса из доходов физического лица, подлежащих налогообложению, исключается стоимость имущества, полученного в виде благотворительной и спонсорской помощи.</a:t>
            </a:r>
          </a:p>
          <a:p>
            <a:pPr indent="432000" algn="just"/>
            <a:r>
              <a:rPr lang="ru-RU" sz="1400" dirty="0"/>
              <a:t>Согласно подпункту 38</a:t>
            </a:r>
            <a:r>
              <a:rPr lang="ru-RU" sz="1400" dirty="0" smtClean="0"/>
              <a:t>) пункта 1 статьи 1 Налогового </a:t>
            </a:r>
            <a:r>
              <a:rPr lang="ru-RU" sz="1400" dirty="0"/>
              <a:t>кодекса благотворительная помощь – имущество, предоставляемое на безвозмездной основе:</a:t>
            </a:r>
          </a:p>
          <a:p>
            <a:pPr indent="432000" algn="just"/>
            <a:r>
              <a:rPr lang="ru-RU" sz="1400" dirty="0"/>
              <a:t>в виде спонсорской помощи;</a:t>
            </a:r>
          </a:p>
          <a:p>
            <a:pPr indent="432000" algn="just"/>
            <a:r>
              <a:rPr lang="ru-RU" sz="1400" dirty="0"/>
              <a:t>в виде социальной поддержки физического лица.</a:t>
            </a:r>
          </a:p>
          <a:p>
            <a:pPr indent="432000" algn="just"/>
            <a:r>
              <a:rPr lang="ru-RU" sz="1400" dirty="0" smtClean="0"/>
              <a:t>Согласно подпункту 20) пункта 1 статьи 1</a:t>
            </a:r>
            <a:r>
              <a:rPr lang="ru-RU" sz="1400" dirty="0"/>
              <a:t> </a:t>
            </a:r>
            <a:r>
              <a:rPr lang="ru-RU" sz="1400" dirty="0" smtClean="0"/>
              <a:t>Налогового </a:t>
            </a:r>
            <a:r>
              <a:rPr lang="ru-RU" sz="1400" dirty="0"/>
              <a:t>кодекса социальная поддержка физического лица - безвозмездная передача налоговым агентом за год имущества в пределах 647-кратного </a:t>
            </a:r>
            <a:r>
              <a:rPr lang="ru-RU" sz="1400" dirty="0" smtClean="0"/>
              <a:t>размера месячного расчетного показателя,</a:t>
            </a:r>
            <a:r>
              <a:rPr lang="ru-RU" sz="1400" dirty="0"/>
              <a:t> </a:t>
            </a:r>
            <a:r>
              <a:rPr lang="ru-RU" sz="1400" dirty="0" smtClean="0"/>
              <a:t>установленного </a:t>
            </a:r>
            <a:r>
              <a:rPr lang="ru-RU" sz="1400" dirty="0"/>
              <a:t>законом о республиканском бюджете и действующего на начало соответствующего финансового года, физическому лицу, имеющему право на социальную поддержку в соответствии с законодательством Республики Казахстан.</a:t>
            </a:r>
          </a:p>
          <a:p>
            <a:pPr indent="432000" algn="just"/>
            <a:r>
              <a:rPr lang="ru-RU" sz="1400" dirty="0"/>
              <a:t>В соответствии с подпунктом 15) данной статьи спонсорская помощь – имущество, предоставляемое на безвозмездной основе с целью распространения информации о лице, оказывающем данную помощь физическим лицам в виде финансовой (кроме социальной) поддержки для участия в соревнованиях, конкурсах, выставках, смотрах и развития творческой, научной, научно-технической, изобретательской деятельности, повышения уровня образования и спортивного мастерства.</a:t>
            </a:r>
          </a:p>
          <a:p>
            <a:pPr indent="432000" algn="just"/>
            <a:r>
              <a:rPr lang="ru-RU" sz="1400" dirty="0" smtClean="0"/>
              <a:t>Перечень категорий </a:t>
            </a:r>
            <a:r>
              <a:rPr lang="ru-RU" sz="1400" dirty="0"/>
              <a:t>лиц, предусмотренных настоящим подпунктом, утверждается центральным уполномоченным органом по государственному планированию по согласованию с уполномоченным органом;</a:t>
            </a:r>
          </a:p>
          <a:p>
            <a:pPr indent="432000" algn="just"/>
            <a:r>
              <a:rPr lang="ru-RU" sz="1400" dirty="0"/>
              <a:t>Перечень категорий физических лиц, имеющих право на социальную поддержку в соответствии с законодательством Республики Казахстан утвержден приказом Министра национальной экономики Республики Казахстан от 8 февраля 2018 года № 42</a:t>
            </a:r>
            <a:r>
              <a:rPr lang="ru-RU" sz="1200" dirty="0" smtClean="0"/>
              <a:t>.</a:t>
            </a:r>
            <a:r>
              <a:rPr lang="ru-RU" sz="1200" i="1" u="sng" dirty="0"/>
              <a:t> (Продолжение  ответа на след. слайде)</a:t>
            </a:r>
          </a:p>
          <a:p>
            <a:endParaRPr lang="ru-RU" sz="1400" dirty="0"/>
          </a:p>
          <a:p>
            <a:endParaRPr lang="ru-RU" sz="1400" dirty="0"/>
          </a:p>
        </p:txBody>
      </p:sp>
    </p:spTree>
    <p:extLst>
      <p:ext uri="{BB962C8B-B14F-4D97-AF65-F5344CB8AC3E}">
        <p14:creationId xmlns:p14="http://schemas.microsoft.com/office/powerpoint/2010/main" val="2566691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5909310"/>
          </a:xfrm>
          <a:prstGeom prst="rect">
            <a:avLst/>
          </a:prstGeom>
          <a:noFill/>
          <a:ln w="9525">
            <a:noFill/>
            <a:miter lim="800000"/>
            <a:headEnd/>
            <a:tailEnd/>
          </a:ln>
        </p:spPr>
        <p:txBody>
          <a:bodyPr wrap="square">
            <a:spAutoFit/>
          </a:bodyPr>
          <a:lstStyle/>
          <a:p>
            <a:pPr indent="432000" algn="just"/>
            <a:r>
              <a:rPr lang="ru-RU" sz="1200" i="1" u="sng" dirty="0"/>
              <a:t>Продолжение  ответа)</a:t>
            </a:r>
            <a:r>
              <a:rPr lang="ru-RU" sz="1200" dirty="0"/>
              <a:t> </a:t>
            </a:r>
            <a:r>
              <a:rPr lang="ru-RU" sz="1200" dirty="0" smtClean="0"/>
              <a:t> </a:t>
            </a:r>
            <a:r>
              <a:rPr lang="ru-RU" sz="1400" dirty="0" smtClean="0"/>
              <a:t>К </a:t>
            </a:r>
            <a:r>
              <a:rPr lang="ru-RU" sz="1400" dirty="0"/>
              <a:t>категориям физических лиц, имеющих право на социальную поддержку в соответствии с законодательством Республики Казахстан, по которым из доходов, подлежащих обложению индивидуальным подоходным налогом, производится исключение доходов в виде безвозмездной передачи налоговым агентом имущества в соответствии с Налоговым кодексом, относятся физические лица, которые являются на дату такой выдачи:</a:t>
            </a:r>
          </a:p>
          <a:p>
            <a:pPr indent="432000" algn="just"/>
            <a:r>
              <a:rPr lang="ru-RU" sz="1400" dirty="0"/>
              <a:t>1) получателем специального государственного пособия;</a:t>
            </a:r>
          </a:p>
          <a:p>
            <a:pPr indent="432000" algn="just"/>
            <a:r>
              <a:rPr lang="ru-RU" sz="1400" dirty="0"/>
              <a:t>2) получателем государственных социальных пособий;</a:t>
            </a:r>
          </a:p>
          <a:p>
            <a:pPr indent="432000" algn="just"/>
            <a:r>
              <a:rPr lang="ru-RU" sz="1400" dirty="0"/>
              <a:t>3) получателем специальных социальных услуг;</a:t>
            </a:r>
          </a:p>
          <a:p>
            <a:pPr indent="432000" algn="just"/>
            <a:r>
              <a:rPr lang="ru-RU" sz="1400" dirty="0"/>
              <a:t>4) инвалидом, получающим пенсионные выплаты;</a:t>
            </a:r>
          </a:p>
          <a:p>
            <a:pPr indent="432000" algn="just"/>
            <a:r>
              <a:rPr lang="ru-RU" sz="1400" dirty="0"/>
              <a:t>5) ребенком-сиротой и (или) ребенком, оставшимся без попечения родителей, не достигший восемнадцати лет;</a:t>
            </a:r>
          </a:p>
          <a:p>
            <a:pPr indent="432000" algn="just"/>
            <a:r>
              <a:rPr lang="ru-RU" sz="1400" dirty="0"/>
              <a:t>6) малообеспеченным лицом Республики Казахстан в соответствии </a:t>
            </a:r>
            <a:r>
              <a:rPr lang="ru-RU" sz="1400" dirty="0" smtClean="0"/>
              <a:t>с подпунктом 5-2)</a:t>
            </a:r>
            <a:r>
              <a:rPr lang="ru-RU" sz="1400" dirty="0"/>
              <a:t> </a:t>
            </a:r>
            <a:r>
              <a:rPr lang="ru-RU" sz="1400" dirty="0" smtClean="0"/>
              <a:t>статьи </a:t>
            </a:r>
            <a:r>
              <a:rPr lang="ru-RU" sz="1400" dirty="0"/>
              <a:t>1 Закона Республики Казахстан от 17 июля 2001 года "О государственной адресной социальной помощи";</a:t>
            </a:r>
          </a:p>
          <a:p>
            <a:pPr indent="432000" algn="just"/>
            <a:r>
              <a:rPr lang="ru-RU" sz="1400" dirty="0"/>
              <a:t>7) лицом, имеющим заболевание, входящее </a:t>
            </a:r>
            <a:r>
              <a:rPr lang="ru-RU" sz="1400" dirty="0" smtClean="0"/>
              <a:t>в перечень</a:t>
            </a:r>
            <a:r>
              <a:rPr lang="ru-RU" sz="1400" dirty="0"/>
              <a:t>  социально значимых заболеваний и заболеваний, представляющих опасность для окружающих, утвержденным приказом Министра здравоохранения Республики Казахстан от 21 мая 2015 года № 367 (зарегистрирован в Реестре государственной регистрации нормативных правовых актов за № 11512);</a:t>
            </a:r>
          </a:p>
          <a:p>
            <a:pPr indent="432000" algn="just"/>
            <a:r>
              <a:rPr lang="ru-RU" sz="1400" dirty="0"/>
              <a:t>8) лицом, имеющим заболевание, входящее </a:t>
            </a:r>
            <a:r>
              <a:rPr lang="ru-RU" sz="1400" dirty="0" smtClean="0"/>
              <a:t>в перечень</a:t>
            </a:r>
            <a:r>
              <a:rPr lang="ru-RU" sz="1400" dirty="0"/>
              <a:t> </a:t>
            </a:r>
            <a:r>
              <a:rPr lang="ru-RU" sz="1400" dirty="0" smtClean="0"/>
              <a:t>заболеваний</a:t>
            </a:r>
            <a:r>
              <a:rPr lang="ru-RU" sz="1400" dirty="0"/>
              <a:t>, для которых установлен срок временной нетрудоспособности более двух месяцев, утвержденным приказом Министра здравоохранения и социального развития Республики Казахстан от 28 декабря 2015 года № 1033 (зарегистрирован в Реестре государственной регистрации нормативных правовых актов за № 12733);</a:t>
            </a:r>
          </a:p>
          <a:p>
            <a:pPr indent="432000" algn="just"/>
            <a:r>
              <a:rPr lang="ru-RU" sz="1400" dirty="0"/>
              <a:t>9) лицом, имеющим заболевание, входящее в список тяжелых форм некоторых хронических заболеваний, утверждаемым в соответствии с подпунктом 4</a:t>
            </a:r>
            <a:r>
              <a:rPr lang="ru-RU" sz="1400" dirty="0" smtClean="0"/>
              <a:t>) статьи 68, подпунктом 6)</a:t>
            </a:r>
            <a:r>
              <a:rPr lang="ru-RU" sz="1400" dirty="0"/>
              <a:t> </a:t>
            </a:r>
            <a:r>
              <a:rPr lang="ru-RU" sz="1400" dirty="0" smtClean="0"/>
              <a:t>статьи </a:t>
            </a:r>
            <a:r>
              <a:rPr lang="ru-RU" sz="1400" dirty="0"/>
              <a:t>69 </a:t>
            </a:r>
            <a:r>
              <a:rPr lang="ru-RU" sz="1400" dirty="0" smtClean="0"/>
              <a:t>и пунктом 4</a:t>
            </a:r>
            <a:r>
              <a:rPr lang="ru-RU" sz="1400" dirty="0"/>
              <a:t> </a:t>
            </a:r>
            <a:r>
              <a:rPr lang="ru-RU" sz="1400" dirty="0" smtClean="0"/>
              <a:t>статьи </a:t>
            </a:r>
            <a:r>
              <a:rPr lang="ru-RU" sz="1400" dirty="0"/>
              <a:t>75 Закона Республики Казахстан от 16 апреля 1997 года "О жилищных отношениях".</a:t>
            </a:r>
          </a:p>
          <a:p>
            <a:pPr indent="432000" algn="just"/>
            <a:r>
              <a:rPr lang="ru-RU" sz="1400" dirty="0"/>
              <a:t>Таким образом, </a:t>
            </a:r>
            <a:r>
              <a:rPr lang="kk-KZ" sz="1400" dirty="0"/>
              <a:t>материальная помощь нуждающимся пенсионерам подлежит налогообложению индивидуальным подоходным налогом.</a:t>
            </a:r>
            <a:endParaRPr lang="ru-RU" sz="1400" dirty="0"/>
          </a:p>
        </p:txBody>
      </p:sp>
    </p:spTree>
    <p:extLst>
      <p:ext uri="{BB962C8B-B14F-4D97-AF65-F5344CB8AC3E}">
        <p14:creationId xmlns:p14="http://schemas.microsoft.com/office/powerpoint/2010/main" val="2566691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51522" y="110896"/>
            <a:ext cx="8856984" cy="6641818"/>
          </a:xfrm>
          <a:prstGeom prst="rect">
            <a:avLst/>
          </a:prstGeom>
          <a:noFill/>
          <a:ln w="9525">
            <a:noFill/>
            <a:miter lim="800000"/>
            <a:headEnd/>
            <a:tailEnd/>
          </a:ln>
        </p:spPr>
        <p:txBody>
          <a:bodyPr wrap="square">
            <a:spAutoFit/>
          </a:bodyPr>
          <a:lstStyle/>
          <a:p>
            <a:pPr indent="432000" algn="just"/>
            <a:r>
              <a:rPr lang="ru-RU" sz="1330" dirty="0" smtClean="0"/>
              <a:t>24. Друг – инвалид по зрению (не помню категории) получает пенсию в размере 40 000 тенге. Может ли он получить помощь на операцию? И будут ли повышать пенсионные отчисления по инвалидности? Так как каждый год цены на продукты, вещи растут, а пособие все стоит на том же уровне.</a:t>
            </a:r>
          </a:p>
          <a:p>
            <a:pPr indent="432000" algn="just"/>
            <a:r>
              <a:rPr lang="ru-RU" sz="1330" dirty="0" smtClean="0"/>
              <a:t>Ответ:</a:t>
            </a:r>
            <a:r>
              <a:rPr lang="ru-RU" sz="1330" b="1" dirty="0" smtClean="0"/>
              <a:t> </a:t>
            </a:r>
            <a:r>
              <a:rPr lang="ru-RU" sz="1330" dirty="0" smtClean="0"/>
              <a:t>Согласно Закону Республики Казахстан «О пенсионном обеспечении» выплаты предусмотрены 1 и 2 группы категории инвалидности бессрочно. На операции - не предусмотрено. </a:t>
            </a:r>
          </a:p>
          <a:p>
            <a:pPr indent="432000" algn="just"/>
            <a:r>
              <a:rPr lang="ru-RU" sz="1330" dirty="0" smtClean="0"/>
              <a:t>Инвалиды входят в льготную категорию за которых взносы в ОСМС осуществляет государство. То есть он имеет статус застрахованного. </a:t>
            </a:r>
          </a:p>
          <a:p>
            <a:pPr indent="432000" algn="just"/>
            <a:r>
              <a:rPr lang="ru-RU" sz="1330" dirty="0" smtClean="0"/>
              <a:t>Касательно операции, необходимо уточнение какой именно вид операций ему необходим. Только тогда можно дать ответ входит ли данный вид операции в пакет ГОБМП или ОСМС.</a:t>
            </a:r>
          </a:p>
          <a:p>
            <a:pPr indent="432000" algn="just"/>
            <a:r>
              <a:rPr lang="ru-RU" sz="1330" i="1" u="sng" dirty="0" smtClean="0"/>
              <a:t>Государственное пособие по инвалидности из республиканского бюджета.</a:t>
            </a:r>
            <a:endParaRPr lang="ru-RU" sz="1330" dirty="0" smtClean="0"/>
          </a:p>
          <a:p>
            <a:pPr indent="432000" algn="just"/>
            <a:r>
              <a:rPr lang="ru-RU" sz="1330" dirty="0" smtClean="0"/>
              <a:t>С 01.01.2020 года размеры государственных социальных пособий по инвалидности, устанавливаются в размерах, предусмотренных статьей 12 Закона Республики Казахстан от 16 июня 1997 г. № 126 «О государственных социальных пособиях по инвалидности и по случаю потери кормильца в Республике Казахстан» и повышаются в связи с увеличением размера прожиточного минимума </a:t>
            </a:r>
            <a:r>
              <a:rPr lang="ru-RU" sz="1330" i="1" dirty="0" smtClean="0"/>
              <a:t>(Справочно: прожиточный минимум (ПМ) – 31 183 тенге).</a:t>
            </a:r>
            <a:endParaRPr lang="ru-RU" sz="1330" dirty="0" smtClean="0"/>
          </a:p>
          <a:p>
            <a:pPr indent="432000" algn="just"/>
            <a:r>
              <a:rPr lang="kk-KZ" sz="1330" dirty="0" smtClean="0"/>
              <a:t>Так, д</a:t>
            </a:r>
            <a:r>
              <a:rPr lang="ru-RU" sz="1330" dirty="0" smtClean="0"/>
              <a:t>ля лиц с инвалидностью от общего заболевания </a:t>
            </a:r>
            <a:r>
              <a:rPr lang="kk-KZ" sz="1330" dirty="0" smtClean="0"/>
              <a:t>размеры пособия составляют:</a:t>
            </a:r>
            <a:endParaRPr lang="ru-RU" sz="1330" dirty="0" smtClean="0"/>
          </a:p>
          <a:p>
            <a:pPr indent="432000" algn="just"/>
            <a:r>
              <a:rPr lang="ru-RU" sz="1330" dirty="0" smtClean="0"/>
              <a:t>- инвалидам первой группы – 1.92 прожиточного минимума </a:t>
            </a:r>
            <a:r>
              <a:rPr lang="kk-KZ" sz="1330" dirty="0" smtClean="0"/>
              <a:t>или </a:t>
            </a:r>
            <a:r>
              <a:rPr lang="ru-RU" sz="1330" dirty="0" smtClean="0"/>
              <a:t>59 872</a:t>
            </a:r>
            <a:r>
              <a:rPr lang="kk-KZ" sz="1330" dirty="0" smtClean="0"/>
              <a:t> тенге</a:t>
            </a:r>
            <a:r>
              <a:rPr lang="ru-RU" sz="1330" dirty="0" smtClean="0"/>
              <a:t>;</a:t>
            </a:r>
          </a:p>
          <a:p>
            <a:pPr indent="432000" algn="just"/>
            <a:r>
              <a:rPr lang="ru-RU" sz="1330" dirty="0" smtClean="0"/>
              <a:t>- инвалидам второй группы – 1.53 прожиточного минимума</a:t>
            </a:r>
            <a:r>
              <a:rPr lang="kk-KZ" sz="1330" dirty="0" smtClean="0"/>
              <a:t> или </a:t>
            </a:r>
            <a:r>
              <a:rPr lang="ru-RU" sz="1330" dirty="0" smtClean="0"/>
              <a:t>47 710</a:t>
            </a:r>
            <a:r>
              <a:rPr lang="kk-KZ" sz="1330" dirty="0" smtClean="0"/>
              <a:t> тенг</a:t>
            </a:r>
            <a:r>
              <a:rPr lang="ru-RU" sz="1330" dirty="0" smtClean="0"/>
              <a:t>;</a:t>
            </a:r>
          </a:p>
          <a:p>
            <a:pPr indent="432000" algn="just"/>
            <a:r>
              <a:rPr lang="ru-RU" sz="1330" dirty="0" smtClean="0"/>
              <a:t>- инвалидам третьей группы – 1.04 прожиточного минимума</a:t>
            </a:r>
            <a:r>
              <a:rPr lang="kk-KZ" sz="1330" dirty="0" smtClean="0"/>
              <a:t> или </a:t>
            </a:r>
            <a:r>
              <a:rPr lang="ru-RU" sz="1330" dirty="0" smtClean="0"/>
              <a:t>32 431</a:t>
            </a:r>
            <a:r>
              <a:rPr lang="kk-KZ" sz="1330" dirty="0" smtClean="0"/>
              <a:t> тенге</a:t>
            </a:r>
            <a:r>
              <a:rPr lang="ru-RU" sz="1330" dirty="0" smtClean="0"/>
              <a:t>;</a:t>
            </a:r>
          </a:p>
          <a:p>
            <a:pPr indent="432000" algn="just"/>
            <a:r>
              <a:rPr lang="ru-RU" sz="1330" i="1" u="sng" dirty="0" smtClean="0"/>
              <a:t>Социальная выплата на случай утраты трудоспособности.</a:t>
            </a:r>
            <a:endParaRPr lang="ru-RU" sz="1330" dirty="0" smtClean="0"/>
          </a:p>
          <a:p>
            <a:pPr indent="432000" algn="just"/>
            <a:r>
              <a:rPr lang="ru-RU" sz="1330" dirty="0" smtClean="0"/>
              <a:t>Размер социальной выплаты на случай утраты трудоспособности зависят от застрахованного заработка </a:t>
            </a:r>
            <a:r>
              <a:rPr lang="ru-RU" sz="1330" i="1" dirty="0" smtClean="0"/>
              <a:t>(доход с которого производилась уплата социальных отчислений за последние 24 месяца с даты установления степени утраты общей трудоспособности), </a:t>
            </a:r>
            <a:r>
              <a:rPr lang="ru-RU" sz="1330" dirty="0" smtClean="0"/>
              <a:t>степени утраты общей трудоспособности и стажа участия в системе.</a:t>
            </a:r>
          </a:p>
          <a:p>
            <a:pPr indent="432000" algn="just"/>
            <a:r>
              <a:rPr lang="ru-RU" sz="1330" dirty="0" smtClean="0"/>
              <a:t>Ежегодно размеры социальных выплат на случаи утраты трудоспособности индексируются на уровень, соответствующий индексации аналогичных выплат из республиканского бюджета. Так, </a:t>
            </a:r>
            <a:r>
              <a:rPr lang="ru-RU" sz="1330" b="1" dirty="0" smtClean="0"/>
              <a:t>с 1 января 2020 года</a:t>
            </a:r>
            <a:r>
              <a:rPr lang="ru-RU" sz="1330" dirty="0" smtClean="0"/>
              <a:t> размеры социальных выплат из ГФСС на случаи утраты трудоспособности были повышены </a:t>
            </a:r>
            <a:r>
              <a:rPr lang="ru-RU" sz="1330" b="1" dirty="0" smtClean="0"/>
              <a:t>на</a:t>
            </a:r>
            <a:r>
              <a:rPr lang="ru-RU" sz="1330" dirty="0" smtClean="0"/>
              <a:t> </a:t>
            </a:r>
            <a:r>
              <a:rPr lang="ru-RU" sz="1330" b="1" dirty="0" smtClean="0"/>
              <a:t>5%</a:t>
            </a:r>
            <a:r>
              <a:rPr lang="ru-RU" sz="1330" dirty="0" smtClean="0"/>
              <a:t>. </a:t>
            </a:r>
          </a:p>
          <a:p>
            <a:pPr indent="432000" algn="just"/>
            <a:r>
              <a:rPr lang="ru-RU" sz="1330" dirty="0" smtClean="0"/>
              <a:t>Кроме того, с 01.01.2020 для участников системы обязательного социального страхования предусмотрено увеличение коэффициента стажа участия (КСУ) на 2% за каждый год свыше 60 месяцев стажа участия, применяется коэффициент индивидуальной утраты трудоспособности. В этой связи произведен единовременный перерасчет действующим получателям социальных выплат на случай утраты трудоспособности согласно новым параметрам.</a:t>
            </a:r>
            <a:endParaRPr lang="ru-RU" sz="1330" dirty="0"/>
          </a:p>
        </p:txBody>
      </p:sp>
    </p:spTree>
    <p:extLst>
      <p:ext uri="{BB962C8B-B14F-4D97-AF65-F5344CB8AC3E}">
        <p14:creationId xmlns:p14="http://schemas.microsoft.com/office/powerpoint/2010/main" val="274290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555641"/>
          </a:xfrm>
          <a:prstGeom prst="rect">
            <a:avLst/>
          </a:prstGeom>
          <a:noFill/>
          <a:ln w="9525">
            <a:noFill/>
            <a:miter lim="800000"/>
            <a:headEnd/>
            <a:tailEnd/>
          </a:ln>
        </p:spPr>
        <p:txBody>
          <a:bodyPr wrap="square">
            <a:spAutoFit/>
          </a:bodyPr>
          <a:lstStyle/>
          <a:p>
            <a:pPr lvl="0" indent="432000" algn="just"/>
            <a:r>
              <a:rPr lang="ru-RU" sz="1400" dirty="0" smtClean="0"/>
              <a:t>5.  ИП</a:t>
            </a:r>
            <a:r>
              <a:rPr lang="ru-RU" sz="1400" dirty="0"/>
              <a:t>, одновременно работает в ТОО наемным сотрудником, нужно ли перечислять ОСМС, ВОСМС как ИП и как работник?</a:t>
            </a:r>
          </a:p>
          <a:p>
            <a:pPr indent="432000" algn="just"/>
            <a:r>
              <a:rPr lang="ru-RU" sz="1400" dirty="0"/>
              <a:t>Ответ: Ежемесячный доход, принимаемый для исчисления отчислений и взносов, не должен превышать 10 МЗП (в 2019, 2020 годах расчет с дохода не более 425 000 тенге). Таким образом, ИП уплачивает за себя ВОСМС в размере 5% от 1,4 МЗП, т.е. 2 975 тенге ежемесячно, и одновременно работодатель за работника (по второму месту работы физического лица) уплачивает отчисления ОСМС в размере 1 % от начисленного дохода работника. При этом ежемесячные отчисления и взносы на ОСМС не должны превышать 4 250 тенге.  </a:t>
            </a:r>
          </a:p>
          <a:p>
            <a:pPr indent="432000" algn="just"/>
            <a:r>
              <a:rPr lang="ru-RU" sz="1400" dirty="0"/>
              <a:t>При уплате ежемесячных взносов в сумме 4 250 тенге с суммы дохода, равной 10-кратному МЗП, уплата взносов с других доходов физического лица при наличии документа, подтверждающего уплату таких взносов, не требуется. Таким документом является справка о суммах полученных доходов, исчисленных и уплаченных взносов, выданная работодателем и (или) налоговым агентом.</a:t>
            </a:r>
          </a:p>
          <a:p>
            <a:pPr lvl="0" indent="432000" algn="just"/>
            <a:r>
              <a:rPr lang="ru-RU" sz="1400" dirty="0" smtClean="0"/>
              <a:t>6.  Если </a:t>
            </a:r>
            <a:r>
              <a:rPr lang="ru-RU" sz="1400" dirty="0"/>
              <a:t>у одного лица есть ИП приостановленное и он является наемным работником. Нужно ли ему по ИП платить взносы на ОСМС?</a:t>
            </a:r>
          </a:p>
          <a:p>
            <a:pPr indent="432000" algn="just"/>
            <a:r>
              <a:rPr lang="ru-RU" sz="1400" dirty="0"/>
              <a:t>Ответ: ИП, приостановившие предпринимательскую деятельность как самостоятельные лица с 1 января 2020 года уплачивают взносы на ОСМС в размере 5 % от 1 МЗП, т.е. 2 125 тенге ежемесячно</a:t>
            </a:r>
            <a:r>
              <a:rPr lang="ru-RU" sz="1400" dirty="0" smtClean="0"/>
              <a:t>.</a:t>
            </a:r>
          </a:p>
          <a:p>
            <a:pPr lvl="0" indent="432000" algn="just"/>
            <a:r>
              <a:rPr lang="ru-RU" sz="1400" dirty="0" smtClean="0"/>
              <a:t>7.  По </a:t>
            </a:r>
            <a:r>
              <a:rPr lang="ru-RU" sz="1400" dirty="0"/>
              <a:t>приостановленному ИП взносы нужно платить как ИП или от физического лица?</a:t>
            </a:r>
          </a:p>
          <a:p>
            <a:pPr indent="432000" algn="just"/>
            <a:r>
              <a:rPr lang="ru-RU" sz="1400" dirty="0"/>
              <a:t>Ответ: ИП, приостановивший предпринимательскую деятельность, т.е. как самостоятельный плательщик (ФЛ) с 1 января 2020 года уплачивает взносы на ОСМС в размере 5 % от 1 МЗП, т.е. 2 125 тенге ежемесячно.</a:t>
            </a:r>
          </a:p>
          <a:p>
            <a:pPr lvl="0" indent="432000" algn="just"/>
            <a:r>
              <a:rPr lang="ru-RU" sz="1400" dirty="0" smtClean="0"/>
              <a:t>8.  Юридическое </a:t>
            </a:r>
            <a:r>
              <a:rPr lang="ru-RU" sz="1400" dirty="0"/>
              <a:t>лицо, приостановило деятельность, уплачивает ли отчисления на ОСМС?</a:t>
            </a:r>
          </a:p>
          <a:p>
            <a:pPr indent="432000" algn="just"/>
            <a:r>
              <a:rPr lang="ru-RU" sz="1400" dirty="0"/>
              <a:t>Ответ: Согласно   пункту 2 статьи 27 Закона РК «Об обязательном социальном медицинском страховании» объектом исчисления отчислений являются расходы работодателя, выплачиваемые работнику, в том числе государственному и гражданскому служащему, в виде доходов, исчисленных в соответствии </a:t>
            </a:r>
            <a:r>
              <a:rPr lang="ru-RU" sz="1400" dirty="0" smtClean="0"/>
              <a:t>со статьей 29 настоящего </a:t>
            </a:r>
            <a:r>
              <a:rPr lang="ru-RU" sz="1400" dirty="0"/>
              <a:t>Закона. В случае, если ТОО приостановило деятельность, и не несет расходов на выплату доходов работникам, отчисления на ОСМС не уплачивает. </a:t>
            </a:r>
          </a:p>
          <a:p>
            <a:pPr indent="432000" algn="just"/>
            <a:r>
              <a:rPr lang="ru-RU" sz="1400" dirty="0"/>
              <a:t>Дополнительно сообщаем, что вопросы ОСМС входят в компетенцию НАО «Фонд социального медицинского страхования» либо можете получить консультацию в </a:t>
            </a:r>
            <a:r>
              <a:rPr lang="ru-RU" sz="1400" dirty="0" err="1"/>
              <a:t>call</a:t>
            </a:r>
            <a:r>
              <a:rPr lang="ru-RU" sz="1400" dirty="0"/>
              <a:t>-центре Фонда по бесплатному номеру 1406</a:t>
            </a:r>
            <a:r>
              <a:rPr lang="ru-RU" sz="1400" dirty="0" smtClean="0"/>
              <a:t>.</a:t>
            </a:r>
            <a:endParaRPr lang="ru-RU" sz="1400" dirty="0"/>
          </a:p>
        </p:txBody>
      </p:sp>
    </p:spTree>
    <p:extLst>
      <p:ext uri="{BB962C8B-B14F-4D97-AF65-F5344CB8AC3E}">
        <p14:creationId xmlns:p14="http://schemas.microsoft.com/office/powerpoint/2010/main" val="2545482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116632"/>
            <a:ext cx="8856984" cy="6555641"/>
          </a:xfrm>
          <a:prstGeom prst="rect">
            <a:avLst/>
          </a:prstGeom>
          <a:noFill/>
          <a:ln w="9525">
            <a:noFill/>
            <a:miter lim="800000"/>
            <a:headEnd/>
            <a:tailEnd/>
          </a:ln>
        </p:spPr>
        <p:txBody>
          <a:bodyPr wrap="square">
            <a:spAutoFit/>
          </a:bodyPr>
          <a:lstStyle/>
          <a:p>
            <a:pPr lvl="0" indent="432000" algn="just"/>
            <a:r>
              <a:rPr lang="ru-RU" sz="1400" dirty="0" smtClean="0"/>
              <a:t>9.  Хотели </a:t>
            </a:r>
            <a:r>
              <a:rPr lang="ru-RU" sz="1400" dirty="0"/>
              <a:t>закрыть ОО, которая была приостановлена 5 лет. Нам сказали оплатить ОСМС 2 125 тенге за учредителя, в ОО несколько учредителей. Нужно ли платить ОСМС?</a:t>
            </a:r>
          </a:p>
          <a:p>
            <a:pPr indent="432000" algn="just"/>
            <a:r>
              <a:rPr lang="ru-RU" sz="1400" dirty="0"/>
              <a:t>Ответ: Согласно   пункту 2 статьи 27 Закона РК «Об обязательном социальном медицинском страховании» объектом исчисления отчислений являются расходы работодателя, выплачиваемые работнику, в том числе государственному и гражданскому служащему, в виде доходов, исчисленных в соответствии </a:t>
            </a:r>
            <a:r>
              <a:rPr lang="ru-RU" sz="1400" dirty="0" smtClean="0"/>
              <a:t>со статьей 29 </a:t>
            </a:r>
            <a:r>
              <a:rPr lang="ru-RU" sz="1400" dirty="0"/>
              <a:t>настоящего Закона. В случае, если ТОО приостановило деятельность, и не несет расходов на выплату доходов работникам, отчисления на ОСМС не уплачивает. При этом, сообщаем, что согласно пункту 4 статьи 28 Закона взносы самостоятельных плательщиков устанавливаются с 1 января 2020 года в размере 5 процентов от 1 МЗП, т.е. 2 125 тенге.</a:t>
            </a:r>
          </a:p>
          <a:p>
            <a:pPr indent="432000" algn="just"/>
            <a:r>
              <a:rPr lang="ru-RU" sz="1400" dirty="0"/>
              <a:t>Дополнительно сообщаем, что вопросы ОСМС входят в компетенцию НАО «Фонд социального медицинского страхования» либо можете получить консультацию в </a:t>
            </a:r>
            <a:r>
              <a:rPr lang="ru-RU" sz="1400" dirty="0" err="1"/>
              <a:t>call</a:t>
            </a:r>
            <a:r>
              <a:rPr lang="ru-RU" sz="1400" dirty="0"/>
              <a:t>-центре Фонда по бесплатному номеру 1406.</a:t>
            </a:r>
          </a:p>
          <a:p>
            <a:pPr lvl="0" indent="432000" algn="just"/>
            <a:r>
              <a:rPr lang="ru-RU" sz="1400" dirty="0" smtClean="0"/>
              <a:t>10.  В </a:t>
            </a:r>
            <a:r>
              <a:rPr lang="ru-RU" sz="1400" dirty="0"/>
              <a:t>объект исчисления ОСМС и ВОСМС включаются ли ОПВ или отнимаются?</a:t>
            </a:r>
          </a:p>
          <a:p>
            <a:pPr indent="432000" algn="just"/>
            <a:r>
              <a:rPr lang="ru-RU" sz="1400" dirty="0"/>
              <a:t>Ответ:  Объектами исчисления ОСМС и ВОСМС являются начисленные доходы, соответственно ОПВ не вычитаются. Норма, предусмотренная пп.29 пункта 2 статьи 319 Налогового кодекса, о том что, в качестве дохода физического лица не рассматриваются обязательные пенсионные взносы работодателя в размере 5% от ежемесячного дохода работника, уплачиваемая ЕНПФ за счет собственных средств работодателя (агента), вступают в силу с 01.01.2023 года (ст.25-1 Закона РК от 02.08.2015 года №342-</a:t>
            </a:r>
            <a:r>
              <a:rPr lang="en-US" sz="1400" dirty="0"/>
              <a:t>V</a:t>
            </a:r>
            <a:r>
              <a:rPr lang="ru-RU" sz="1400" dirty="0" smtClean="0"/>
              <a:t>). </a:t>
            </a:r>
          </a:p>
          <a:p>
            <a:pPr indent="432000" algn="just"/>
            <a:r>
              <a:rPr lang="ru-RU" sz="1400" dirty="0" smtClean="0"/>
              <a:t>11.  </a:t>
            </a:r>
            <a:r>
              <a:rPr lang="ru-RU" sz="1400" dirty="0"/>
              <a:t>Расчет социального налога? 1 января 2020 года при определении объекта обложения социального налога будут исключаться ВОСМС?</a:t>
            </a:r>
          </a:p>
          <a:p>
            <a:pPr indent="432000" algn="just"/>
            <a:r>
              <a:rPr lang="ru-RU" sz="1400" dirty="0"/>
              <a:t>Ответ: При определении объекта налогообложения социального налога, из дохода работника исключаются не только обязательные пенсионные взносы, но и взносы на ОСМС. Определение объекта исчисления СН в 2020 году происходит по формуле: Объект исчисления СН = Доход работника – ОПВ – ВОСМС</a:t>
            </a:r>
            <a:r>
              <a:rPr lang="ru-RU" sz="1400" dirty="0" smtClean="0"/>
              <a:t>.</a:t>
            </a:r>
          </a:p>
          <a:p>
            <a:pPr lvl="0" indent="432000" algn="just"/>
            <a:r>
              <a:rPr lang="ru-RU" sz="1400" dirty="0" smtClean="0"/>
              <a:t>12.  В </a:t>
            </a:r>
            <a:r>
              <a:rPr lang="ru-RU" sz="1400" dirty="0"/>
              <a:t>300.00 ФНО исправленная счет-фактура по покупкам, в каком периоде отражается?</a:t>
            </a:r>
          </a:p>
          <a:p>
            <a:pPr indent="432000" algn="just"/>
            <a:r>
              <a:rPr lang="ru-RU" sz="1400" dirty="0"/>
              <a:t>Ответ: Поставщик и покупатель товаров, работ, услуг исправленный счет-фактуру отражают в дополнительной декларации по НДС (форма 300.00) и приложении 300.07 (для поставщика), 300.08 (для покупателя),  за налоговый период, в котором был отражен аннулированный счет-фактура</a:t>
            </a:r>
            <a:r>
              <a:rPr lang="ru-RU" sz="1400" dirty="0" smtClean="0"/>
              <a:t>.</a:t>
            </a:r>
            <a:endParaRPr lang="ru-RU" sz="1400" dirty="0"/>
          </a:p>
        </p:txBody>
      </p:sp>
    </p:spTree>
    <p:extLst>
      <p:ext uri="{BB962C8B-B14F-4D97-AF65-F5344CB8AC3E}">
        <p14:creationId xmlns:p14="http://schemas.microsoft.com/office/powerpoint/2010/main" val="2545482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124754"/>
          </a:xfrm>
          <a:prstGeom prst="rect">
            <a:avLst/>
          </a:prstGeom>
          <a:noFill/>
          <a:ln w="9525">
            <a:noFill/>
            <a:miter lim="800000"/>
            <a:headEnd/>
            <a:tailEnd/>
          </a:ln>
        </p:spPr>
        <p:txBody>
          <a:bodyPr wrap="square">
            <a:spAutoFit/>
          </a:bodyPr>
          <a:lstStyle/>
          <a:p>
            <a:pPr lvl="0" indent="432000" algn="just"/>
            <a:r>
              <a:rPr lang="ru-RU" sz="1400" dirty="0" smtClean="0"/>
              <a:t>13.  При </a:t>
            </a:r>
            <a:r>
              <a:rPr lang="ru-RU" sz="1400" dirty="0"/>
              <a:t>покупке товаров чек дают старого образца, т.е. не онлайн. Можем ли мы брать такие расходы на вычеты? При обнаружении нарушения, кому будет выставляться административное нарушение?</a:t>
            </a:r>
          </a:p>
          <a:p>
            <a:pPr indent="432000" algn="just"/>
            <a:r>
              <a:rPr lang="ru-RU" sz="1400" dirty="0"/>
              <a:t>Ответ: С 1 января 2020 года на территории Республики Казахстан денежные расчеты производятся с обязательным применением контрольно-кассовых машин с функцией фиксации и (или) передачи данных (т.е. онлайн ККМ), модели которых включены в государственный реестр, если иное не установлено Налоговым кодексом. При этом пунктом 6 статьи 166 Налогового кодекса установлены основные требования по сведениям, которые должен содержать чек ККМ. Таким образом, с 1 января 2020 года взаиморасчеты с поставщиками осуществляются с применением онлайн ККМ, при этом чек ККМ должен содержать сведения, указанные в пункте 6 статьи 166 Налогового кодекса. Отнесение расходов на вычеты по ККМ, без функции фиксации и (или) передачи данных, будут являться нарушением, к тому же поставщиком также допускается нарушение в части неприменения онлайн ККМ, за которое предусмотрена административная ответственность по КоАП РК.   </a:t>
            </a:r>
          </a:p>
          <a:p>
            <a:pPr lvl="0" indent="432000" algn="just"/>
            <a:r>
              <a:rPr lang="ru-RU" sz="1400" dirty="0" smtClean="0"/>
              <a:t>14.  Импорт </a:t>
            </a:r>
            <a:r>
              <a:rPr lang="ru-RU" sz="1400" dirty="0"/>
              <a:t>товара из России. Погрузка и пересечение границы происходит в течении 1 дня (автомобильным транспортом). Невозможно успеть выписать СНТ за 1 день до пересечения границы. Как поступить в этом случае?</a:t>
            </a:r>
          </a:p>
          <a:p>
            <a:pPr indent="432000" algn="just"/>
            <a:r>
              <a:rPr lang="ru-RU" sz="1400" dirty="0"/>
              <a:t>Ответ: </a:t>
            </a:r>
            <a:r>
              <a:rPr lang="kk-KZ" sz="1400" dirty="0"/>
              <a:t>В соответствиис с пунктом 3 </a:t>
            </a:r>
            <a:r>
              <a:rPr lang="ru-RU" sz="1400" dirty="0"/>
              <a:t>«Правил оформления сопроводительных накладных на товары и их документооборот»</a:t>
            </a:r>
            <a:r>
              <a:rPr lang="kk-KZ" sz="1400" dirty="0"/>
              <a:t>, у</a:t>
            </a:r>
            <a:r>
              <a:rPr lang="ru-RU" sz="1400" dirty="0" err="1"/>
              <a:t>твержденн</a:t>
            </a:r>
            <a:r>
              <a:rPr lang="kk-KZ" sz="1400" dirty="0"/>
              <a:t>ых</a:t>
            </a:r>
            <a:r>
              <a:rPr lang="ru-RU" sz="1400" dirty="0"/>
              <a:t> приказом Министра финансов Республики Казахстан от 26 декабря 2019 года №1424 (далее - Правила) </a:t>
            </a:r>
            <a:r>
              <a:rPr lang="kk-KZ" sz="1400" dirty="0"/>
              <a:t>сопроводительные накладные на товары (далее - </a:t>
            </a:r>
            <a:r>
              <a:rPr lang="ru-RU" sz="1400" dirty="0"/>
              <a:t>СНТ) оформляется поставщиком </a:t>
            </a:r>
            <a:r>
              <a:rPr lang="ru-RU" sz="1400" u="sng" dirty="0"/>
              <a:t>(при ввозе – получателем)</a:t>
            </a:r>
            <a:r>
              <a:rPr lang="ru-RU" sz="1400" dirty="0"/>
              <a:t> по форме, посредством модуля «Виртуальный склад» информационной системы электронных счетов-фактур на государственном или русском языках, подписывается электронной цифровой подписью в порядке, определенном Законом Республики Казахстан от 7 января 2003 года «Об электронном документе и электронной цифровой подписи». </a:t>
            </a:r>
          </a:p>
          <a:p>
            <a:pPr indent="432000" algn="just"/>
            <a:r>
              <a:rPr lang="kk-KZ" sz="1400" dirty="0"/>
              <a:t>Согласно пункту 11 Правил </a:t>
            </a:r>
            <a:r>
              <a:rPr lang="ru-RU" sz="1400" u="sng" dirty="0"/>
              <a:t>обязательство по оформлению СНТ возникает</a:t>
            </a:r>
            <a:r>
              <a:rPr lang="kk-KZ" sz="1400" dirty="0"/>
              <a:t> п</a:t>
            </a:r>
            <a:r>
              <a:rPr lang="ru-RU" sz="1400" dirty="0" err="1"/>
              <a:t>ри</a:t>
            </a:r>
            <a:r>
              <a:rPr lang="ru-RU" sz="1400" dirty="0"/>
              <a:t> ввозе товаров на территорию Республики Казахстан, с территории государств-членов ЕАЭС </a:t>
            </a:r>
            <a:r>
              <a:rPr lang="ru-RU" sz="1400" u="sng" dirty="0"/>
              <a:t>не позднее дня, предшествующего дню пересечения Государственной границы Республики Казахстан</a:t>
            </a:r>
            <a:r>
              <a:rPr lang="ru-RU" sz="1400" dirty="0"/>
              <a:t>.</a:t>
            </a:r>
          </a:p>
          <a:p>
            <a:pPr indent="432000" algn="just"/>
            <a:r>
              <a:rPr lang="kk-KZ" sz="1400" dirty="0"/>
              <a:t>Таким образом, выписку СНТ нужно производить за день до дня планируемой погрузки товаров и </a:t>
            </a:r>
            <a:r>
              <a:rPr lang="ru-RU" sz="1400" dirty="0"/>
              <a:t>пересечения границы</a:t>
            </a:r>
            <a:r>
              <a:rPr lang="kk-KZ" sz="1400" dirty="0"/>
              <a:t>.</a:t>
            </a:r>
            <a:endParaRPr lang="ru-RU" sz="1400" dirty="0"/>
          </a:p>
        </p:txBody>
      </p:sp>
    </p:spTree>
    <p:extLst>
      <p:ext uri="{BB962C8B-B14F-4D97-AF65-F5344CB8AC3E}">
        <p14:creationId xmlns:p14="http://schemas.microsoft.com/office/powerpoint/2010/main" val="2545482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555641"/>
          </a:xfrm>
          <a:prstGeom prst="rect">
            <a:avLst/>
          </a:prstGeom>
          <a:noFill/>
          <a:ln w="9525">
            <a:noFill/>
            <a:miter lim="800000"/>
            <a:headEnd/>
            <a:tailEnd/>
          </a:ln>
        </p:spPr>
        <p:txBody>
          <a:bodyPr wrap="square">
            <a:spAutoFit/>
          </a:bodyPr>
          <a:lstStyle/>
          <a:p>
            <a:pPr lvl="0" indent="432000" algn="just"/>
            <a:r>
              <a:rPr lang="ru-RU" sz="1400" dirty="0" smtClean="0"/>
              <a:t>15.  </a:t>
            </a:r>
            <a:r>
              <a:rPr lang="ru-RU" sz="1400" dirty="0"/>
              <a:t>В России нет СНТ, мы получаем импорт товара. Где должны подтвердить? </a:t>
            </a:r>
          </a:p>
          <a:p>
            <a:pPr indent="432000" algn="just"/>
            <a:r>
              <a:rPr lang="ru-RU" sz="1400" dirty="0"/>
              <a:t>Ответ: </a:t>
            </a:r>
            <a:r>
              <a:rPr lang="ru-RU" sz="1400" dirty="0" smtClean="0"/>
              <a:t>Согласно Правил оформления </a:t>
            </a:r>
            <a:r>
              <a:rPr lang="ru-RU" sz="1400" dirty="0"/>
              <a:t>сопроводительных накладных на товары и их документооборот, утвержденных приказом Первого заместителя Премьер-Министра – Министра финансов РК от 26 декабря 2019 года №1424, СНТ оформляется поставщиком </a:t>
            </a:r>
            <a:r>
              <a:rPr lang="ru-RU" sz="1400" b="1" u="sng" dirty="0"/>
              <a:t>(при ввозе – получателем)</a:t>
            </a:r>
            <a:r>
              <a:rPr lang="ru-RU" sz="1400" dirty="0"/>
              <a:t> по форме согласно приложению 1 к указанном Правилам, посредством модуля «Виртуальный склад» (далее – ВС) информационной системы электронных счетов-фактур (далее – ИС ЭСФ) на государственном или русском языках, подписывается электронной цифровой подписью в порядке, определенном для подписания электронных счетов-фактур </a:t>
            </a:r>
            <a:r>
              <a:rPr lang="ru-RU" sz="1400" dirty="0" smtClean="0"/>
              <a:t>и Законом Республики </a:t>
            </a:r>
            <a:r>
              <a:rPr lang="ru-RU" sz="1400" dirty="0"/>
              <a:t>Казахстан от 7 января 2003 года «Об электронном документе и электронной цифровой подписи». Подтверждение также производится посредством ИС ЭСФ.</a:t>
            </a:r>
          </a:p>
          <a:p>
            <a:pPr indent="432000" algn="just"/>
            <a:r>
              <a:rPr lang="ru-RU" sz="1400" dirty="0"/>
              <a:t>Согласно пункту 14 Правил Получатель СНТ обязан в течение двадцати календарных дней после даты регистрации СНТ в ИС ЭСФ представить посредством ИС ЭСФ подтвержденную или отклоненную СНТ, подписанную ЭЦП в порядке, определенном для подписания электронных счетов-фактур и Законом Республики Казахстан от 7 января 2003 года «Об электронном документе и электронной цифровой подписи». В случае непредставления либо несвоевременного представления СНТ получатель несет административную ответственность в соответствии с законодательством Республики Казахстан.</a:t>
            </a:r>
          </a:p>
          <a:p>
            <a:pPr indent="432000" algn="just"/>
            <a:r>
              <a:rPr lang="kk-KZ" sz="1400" dirty="0"/>
              <a:t>Таким образом, в данном случае выписка и подтверждение (отклонение) СНТ производится самим получателем товаров.</a:t>
            </a:r>
            <a:endParaRPr lang="ru-RU" sz="1400" dirty="0"/>
          </a:p>
          <a:p>
            <a:pPr lvl="0" indent="432000" algn="just"/>
            <a:r>
              <a:rPr lang="ru-RU" sz="1400" dirty="0" smtClean="0"/>
              <a:t>16.  Во </a:t>
            </a:r>
            <a:r>
              <a:rPr lang="ru-RU" sz="1400" dirty="0"/>
              <a:t>время перемещения товара со склада на склад Филиалу (Филиал не самостоятельный) нужно ли подтвердить СНТ о получении накладной? </a:t>
            </a:r>
          </a:p>
          <a:p>
            <a:pPr indent="432000" algn="just"/>
            <a:r>
              <a:rPr lang="ru-RU" sz="1400" dirty="0"/>
              <a:t>Ответ: Согласно Правил </a:t>
            </a:r>
            <a:r>
              <a:rPr lang="ru-RU" sz="1400" dirty="0" smtClean="0"/>
              <a:t>оформления </a:t>
            </a:r>
            <a:r>
              <a:rPr lang="ru-RU" sz="1400" dirty="0"/>
              <a:t>сопроводительных накладных на товары и их  документооборот, утвержденных приказом Первого заместителя Премьер-Министра – Министра финансов РК от 26 декабря 2019 года №1424, СНТ оформляется поставщиком (при ввозе – получателем) по форме согласно приложению 1 к указанном Правилам, посредством модуля «Виртуальный склад» (далее – ВС) информационной системы электронных счетов-фактур (далее – ИС ЭСФ) на государственном или русском языках, подписывается электронной цифровой подписью (далее – ЭЦП) в порядке, определенном для подписания электронных счетов-фактур и Законом </a:t>
            </a:r>
            <a:r>
              <a:rPr lang="ru-RU" sz="1400" dirty="0" smtClean="0"/>
              <a:t>Республики </a:t>
            </a:r>
            <a:r>
              <a:rPr lang="ru-RU" sz="1400" dirty="0"/>
              <a:t>Казахстан от 7 января 2003 года «Об электронном документе и электронной цифровой подписи». Подтверждение также производится посредством ИС ЭСФ.</a:t>
            </a:r>
          </a:p>
        </p:txBody>
      </p:sp>
    </p:spTree>
    <p:extLst>
      <p:ext uri="{BB962C8B-B14F-4D97-AF65-F5344CB8AC3E}">
        <p14:creationId xmlns:p14="http://schemas.microsoft.com/office/powerpoint/2010/main" val="892176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6555641"/>
          </a:xfrm>
          <a:prstGeom prst="rect">
            <a:avLst/>
          </a:prstGeom>
          <a:noFill/>
          <a:ln w="9525">
            <a:noFill/>
            <a:miter lim="800000"/>
            <a:headEnd/>
            <a:tailEnd/>
          </a:ln>
        </p:spPr>
        <p:txBody>
          <a:bodyPr wrap="square">
            <a:spAutoFit/>
          </a:bodyPr>
          <a:lstStyle/>
          <a:p>
            <a:pPr lvl="0" indent="432000" algn="just"/>
            <a:r>
              <a:rPr lang="ru-RU" sz="1400" dirty="0" smtClean="0"/>
              <a:t>17.  У </a:t>
            </a:r>
            <a:r>
              <a:rPr lang="ru-RU" sz="1400" dirty="0"/>
              <a:t>брата имеется ТОО на основе упрощенной декларации, сфера розничная торговля. В 2019 году его оборот превысил 75 750 000 тенге (ставка учета встать на НДС) они вовремя не встали на учет по НДС:</a:t>
            </a:r>
          </a:p>
          <a:p>
            <a:pPr indent="432000" algn="just"/>
            <a:r>
              <a:rPr lang="ru-RU" sz="1400" dirty="0"/>
              <a:t>- какие налоги он должен оплатить, т.е. с момента превышения он оплатит 3% по упрощенной декларации и 12 % НДС?</a:t>
            </a:r>
          </a:p>
          <a:p>
            <a:pPr indent="432000" algn="just"/>
            <a:r>
              <a:rPr lang="ru-RU" sz="1400" dirty="0"/>
              <a:t>- какие штрафы грозят ему?</a:t>
            </a:r>
          </a:p>
          <a:p>
            <a:pPr indent="432000" algn="just"/>
            <a:r>
              <a:rPr lang="ru-RU" sz="1400" dirty="0"/>
              <a:t>- если ему надо оплачивать штрафы, то в какие сроки?</a:t>
            </a:r>
          </a:p>
          <a:p>
            <a:pPr indent="432000" algn="just"/>
            <a:r>
              <a:rPr lang="ru-RU" sz="1400" dirty="0"/>
              <a:t>- может ли он налоги оплачивать в течении нескольких месяцев после обнаружения нарушения?</a:t>
            </a:r>
          </a:p>
          <a:p>
            <a:pPr indent="432000" algn="just"/>
            <a:r>
              <a:rPr lang="ru-RU" sz="1400" dirty="0"/>
              <a:t>Ответ: </a:t>
            </a:r>
            <a:r>
              <a:rPr lang="ru-RU" sz="1400" dirty="0" smtClean="0"/>
              <a:t>Подпунктом </a:t>
            </a:r>
            <a:r>
              <a:rPr lang="ru-RU" sz="1400" dirty="0"/>
              <a:t>2) пункта 2 статьи 683 Налогового кодекса специальный налоговый режим для субъектов малого бизнеса вправе применять налогоплательщики, у которых доход за налоговый период не превышает для специального налогового режима на основе упрощенной декларации 24 038-кратный размер месячного расчетного показателя, установленного законом о республиканском бюджете и действующего на 1 января соответствующего финансового года (в 2019 году - 60 695 950 тенге). </a:t>
            </a:r>
          </a:p>
          <a:p>
            <a:pPr indent="432000" algn="just"/>
            <a:r>
              <a:rPr lang="ru-RU" sz="1400" dirty="0"/>
              <a:t>В соответствии с пунктом 5 статьи 679 Налогового кодекса в случаях возникновения условий, не позволяющих применять специальный налоговый режим, для перехода на общеустановленный порядок налогообложения или иной специальный налоговый режим налогоплательщик обязан представить уведомление о применяемом режиме налогообложения в течение пяти рабочих дней с даты возникновения таких условий.</a:t>
            </a:r>
          </a:p>
          <a:p>
            <a:pPr indent="432000" algn="just"/>
            <a:r>
              <a:rPr lang="ru-RU" sz="1400" dirty="0"/>
              <a:t>При этом согласно пункту 8 этой же статьи датой начала применения выбранного специального налогового режима является 1 число месяца, следующего за месяцем, в котором представлено уведомление о применяемом режиме налогообложения.</a:t>
            </a:r>
          </a:p>
          <a:p>
            <a:pPr indent="432000" algn="just"/>
            <a:r>
              <a:rPr lang="ru-RU" sz="1400" dirty="0"/>
              <a:t>В соответствии с пунктом 2 статьи 82 Налогового кодекса в случае, если размер оборота для целей постановки на регистрационный учет по налогу на добавленную стоимость превышает в течение календарного года минимум оборота, лица, подлежащие постановке на регистрационный учет по налогу на добавленную стоимость, обязаны подать в налоговый орган по месту нахождения налоговое заявление о регистрационном учете по налогу на добавленную стоимость. </a:t>
            </a:r>
          </a:p>
          <a:p>
            <a:pPr indent="432000" algn="just"/>
            <a:r>
              <a:rPr lang="ru-RU" sz="1400" u="sng" dirty="0"/>
              <a:t>Налоговое заявление подается не позднее десяти рабочих дней со дня окончания месяца, в котором возникло превышение размера оборота над минимумом оборота</a:t>
            </a:r>
            <a:r>
              <a:rPr lang="ru-RU" sz="1400" dirty="0" smtClean="0"/>
              <a:t>. </a:t>
            </a:r>
            <a:r>
              <a:rPr lang="ru-RU" sz="1000" i="1" u="sng" dirty="0" smtClean="0"/>
              <a:t>(Продолжение  ответа на след. слайде)</a:t>
            </a:r>
            <a:endParaRPr lang="ru-RU" sz="1000" i="1" u="sng" dirty="0"/>
          </a:p>
        </p:txBody>
      </p:sp>
    </p:spTree>
    <p:extLst>
      <p:ext uri="{BB962C8B-B14F-4D97-AF65-F5344CB8AC3E}">
        <p14:creationId xmlns:p14="http://schemas.microsoft.com/office/powerpoint/2010/main" val="892176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5816977"/>
          </a:xfrm>
          <a:prstGeom prst="rect">
            <a:avLst/>
          </a:prstGeom>
          <a:noFill/>
          <a:ln w="9525">
            <a:noFill/>
            <a:miter lim="800000"/>
            <a:headEnd/>
            <a:tailEnd/>
          </a:ln>
        </p:spPr>
        <p:txBody>
          <a:bodyPr wrap="square">
            <a:spAutoFit/>
          </a:bodyPr>
          <a:lstStyle/>
          <a:p>
            <a:pPr algn="just"/>
            <a:r>
              <a:rPr lang="ru-RU" sz="1200" i="1" u="sng" dirty="0"/>
              <a:t>Продолжение  </a:t>
            </a:r>
            <a:r>
              <a:rPr lang="ru-RU" sz="1200" i="1" u="sng" dirty="0" smtClean="0"/>
              <a:t>ответа)</a:t>
            </a:r>
            <a:r>
              <a:rPr lang="ru-RU" sz="1200" dirty="0" smtClean="0"/>
              <a:t> Таким </a:t>
            </a:r>
            <a:r>
              <a:rPr lang="ru-RU" sz="1200" dirty="0"/>
              <a:t>образом, при превышении предельного дохода по специальному налоговому режиму на основе упрощенной декларации налоги с дохода уплачиваются в специальном налоговом режиме на основе упрощенной декларации в размере 3%. При превышении минимума оборота, обязательства по уплате налога на добавленную стоимость до момента постановки на учет по налогу на добавленную стоимость, не возникают.</a:t>
            </a:r>
          </a:p>
          <a:p>
            <a:pPr algn="just"/>
            <a:r>
              <a:rPr lang="ru-RU" sz="1200" dirty="0"/>
              <a:t>В соответствии с пунктом 3 статьи 269 Кодекса Республики Казахстан «Об административных правонарушениях» (далее - КоАП) нарушение налогоплательщиком установленного законодательными актами Республики Казахстан срока подачи налогового заявления в орган государственных доходов о постановке на регистрационный учет по налогу на добавленную стоимость – влечет штраф в размере пятидесяти месячных расчетных показателей.</a:t>
            </a:r>
          </a:p>
          <a:p>
            <a:pPr algn="just"/>
            <a:r>
              <a:rPr lang="ru-RU" sz="1200" dirty="0"/>
              <a:t>Кроме того, согласно пункту 5 статьи 275 КоАП совершение оборота за период </a:t>
            </a:r>
            <a:r>
              <a:rPr lang="ru-RU" sz="1200" dirty="0" err="1"/>
              <a:t>непостановки</a:t>
            </a:r>
            <a:r>
              <a:rPr lang="ru-RU" sz="1200" dirty="0"/>
              <a:t> на учет в качестве плательщика налога на добавленную стоимость влечет штраф в размере пятнадцати процентов от суммы оборота за период </a:t>
            </a:r>
            <a:r>
              <a:rPr lang="ru-RU" sz="1200" dirty="0" err="1"/>
              <a:t>непостановки</a:t>
            </a:r>
            <a:r>
              <a:rPr lang="ru-RU" sz="1200" dirty="0"/>
              <a:t> на учет.</a:t>
            </a:r>
          </a:p>
          <a:p>
            <a:pPr algn="just"/>
            <a:r>
              <a:rPr lang="ru-RU" sz="1200" dirty="0"/>
              <a:t>Также в соответствии с пунктом 1 статьи 897 КоАП лицо, признавшее факт совершения правонарушения и согласное с уплатой штрафа на основании полученных уведомления и (или) извещения о явке в орган государственных доходов, направленных (врученных) органом государственных доходов в соответствии с законодательством Республики Казахстан, уплачивает штраф в течение десяти суток со дня, следующего за днем получения (вручения) уведомления или извещения в размере пятидесяти процентов от указанной в санкции статьи Особенной части КоАП суммы штрафа.</a:t>
            </a:r>
          </a:p>
          <a:p>
            <a:pPr algn="just"/>
            <a:r>
              <a:rPr lang="ru-RU" sz="1200" dirty="0"/>
              <a:t>Положение части первой настоящей статьи в части сокращения размера административного штрафа не распространяется на административные правонарушения, </a:t>
            </a:r>
            <a:r>
              <a:rPr lang="ru-RU" sz="1200" dirty="0" smtClean="0"/>
              <a:t>предусмотренные статьями 91 (</a:t>
            </a:r>
            <a:r>
              <a:rPr lang="ru-RU" sz="1200" dirty="0"/>
              <a:t>частями шестой, седьмой, и восьмой</a:t>
            </a:r>
            <a:r>
              <a:rPr lang="ru-RU" sz="1200" dirty="0" smtClean="0"/>
              <a:t>),92 (частями </a:t>
            </a:r>
            <a:r>
              <a:rPr lang="ru-RU" sz="1200" dirty="0"/>
              <a:t>второй, третьей и четвертой</a:t>
            </a:r>
            <a:r>
              <a:rPr lang="ru-RU" sz="1200" dirty="0" smtClean="0"/>
              <a:t>), 92-1, 266, 275 </a:t>
            </a:r>
            <a:r>
              <a:rPr lang="ru-RU" sz="1200" dirty="0"/>
              <a:t>(частями первой, второй и пятой</a:t>
            </a:r>
            <a:r>
              <a:rPr lang="ru-RU" sz="1200" dirty="0" smtClean="0"/>
              <a:t>), 278 </a:t>
            </a:r>
            <a:r>
              <a:rPr lang="ru-RU" sz="1200" dirty="0"/>
              <a:t>(частями второй и третьей</a:t>
            </a:r>
            <a:r>
              <a:rPr lang="ru-RU" sz="1200" dirty="0" smtClean="0"/>
              <a:t>), 279 </a:t>
            </a:r>
            <a:r>
              <a:rPr lang="ru-RU" sz="1200" dirty="0"/>
              <a:t>(частью первой</a:t>
            </a:r>
            <a:r>
              <a:rPr lang="ru-RU" sz="1200" dirty="0" smtClean="0"/>
              <a:t>), 280, 282 </a:t>
            </a:r>
            <a:r>
              <a:rPr lang="ru-RU" sz="1200" dirty="0"/>
              <a:t>(частью пятой</a:t>
            </a:r>
            <a:r>
              <a:rPr lang="ru-RU" sz="1200" dirty="0" smtClean="0"/>
              <a:t>), 537, 551 </a:t>
            </a:r>
            <a:r>
              <a:rPr lang="ru-RU" sz="1200" dirty="0"/>
              <a:t>КоАП.</a:t>
            </a:r>
          </a:p>
          <a:p>
            <a:pPr algn="just"/>
            <a:r>
              <a:rPr lang="ru-RU" sz="1200" dirty="0"/>
              <a:t>В соответствии с подпунктом 1) пункта 3 статьи 13 Налогового кодекса налогоплательщик обязан своевременно и в полном объеме исполнять налоговые обязательства.</a:t>
            </a:r>
          </a:p>
          <a:p>
            <a:pPr algn="just"/>
            <a:r>
              <a:rPr lang="ru-RU" sz="1200" dirty="0"/>
              <a:t>Согласно пункту 1 статьи 31 Налогового кодекса налоговым обязательством признается обязательство налогоплательщика перед государством, возникающее в соответствии с налоговым законодательством Республики Казахстан, в силу которого налогоплательщик обязан совершать действия, указанные </a:t>
            </a:r>
            <a:r>
              <a:rPr lang="ru-RU" sz="1200" dirty="0" smtClean="0"/>
              <a:t>в пункте 2 </a:t>
            </a:r>
            <a:r>
              <a:rPr lang="ru-RU" sz="1200" dirty="0"/>
              <a:t>статьи 36 Налогового кодекса. </a:t>
            </a:r>
          </a:p>
          <a:p>
            <a:pPr algn="just"/>
            <a:r>
              <a:rPr lang="ru-RU" sz="1200" dirty="0"/>
              <a:t>В соответствии с подпунктом 5) пункта 2 статьи 36 Налогового кодекса во исполнение налогового обязательства налогоплательщик уплачивает исчисленные и начисленные суммы налогов и платежей в бюджет, авансовые и текущие платежи по налогам и платежам в бюджет в соответствии </a:t>
            </a:r>
            <a:r>
              <a:rPr lang="ru-RU" sz="1200" dirty="0" smtClean="0"/>
              <a:t>с Особенной частью Налогового </a:t>
            </a:r>
            <a:r>
              <a:rPr lang="ru-RU" sz="1200" dirty="0"/>
              <a:t>кодекса.</a:t>
            </a:r>
          </a:p>
          <a:p>
            <a:pPr algn="just"/>
            <a:r>
              <a:rPr lang="ru-RU" sz="1200" dirty="0"/>
              <a:t>Таким образом, исчисленные и начисленные суммы налогов должны быть уплачены в сроки, установленные Налоговым кодексом.</a:t>
            </a:r>
          </a:p>
        </p:txBody>
      </p:sp>
    </p:spTree>
    <p:extLst>
      <p:ext uri="{BB962C8B-B14F-4D97-AF65-F5344CB8AC3E}">
        <p14:creationId xmlns:p14="http://schemas.microsoft.com/office/powerpoint/2010/main" val="892176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51522" y="110896"/>
            <a:ext cx="8856984" cy="6771084"/>
          </a:xfrm>
          <a:prstGeom prst="rect">
            <a:avLst/>
          </a:prstGeom>
          <a:noFill/>
          <a:ln w="9525">
            <a:noFill/>
            <a:miter lim="800000"/>
            <a:headEnd/>
            <a:tailEnd/>
          </a:ln>
        </p:spPr>
        <p:txBody>
          <a:bodyPr wrap="square">
            <a:spAutoFit/>
          </a:bodyPr>
          <a:lstStyle/>
          <a:p>
            <a:pPr indent="432000" algn="just"/>
            <a:r>
              <a:rPr lang="ru-RU" sz="1400" dirty="0"/>
              <a:t>18. Агентство занимается реализацией авиа и </a:t>
            </a:r>
            <a:r>
              <a:rPr lang="ru-RU" sz="1400" dirty="0" err="1"/>
              <a:t>жд</a:t>
            </a:r>
            <a:r>
              <a:rPr lang="ru-RU" sz="1400" dirty="0"/>
              <a:t> билетов, в СГД отображаем сумму (СГД, в ФНО 100.00) комиссионных вознаграждений, так как доходом агентства является комиссия за авиа/</a:t>
            </a:r>
            <a:r>
              <a:rPr lang="ru-RU" sz="1400" dirty="0" err="1"/>
              <a:t>жд</a:t>
            </a:r>
            <a:r>
              <a:rPr lang="ru-RU" sz="1400" dirty="0"/>
              <a:t> билеты?</a:t>
            </a:r>
          </a:p>
          <a:p>
            <a:pPr indent="432000" algn="just"/>
            <a:r>
              <a:rPr lang="ru-RU" sz="1400" dirty="0"/>
              <a:t>Ответ: Согласно статье 226 Налогового кодекса в совокупный годовой доход (далее - СГД) включаются все виды доходов налогоплательщика без включения в них суммы налога на добавленную стоимость и акциза, в том числе доход от реализации.</a:t>
            </a:r>
          </a:p>
          <a:p>
            <a:pPr indent="432000" algn="just"/>
            <a:r>
              <a:rPr lang="ru-RU" sz="1400" dirty="0"/>
              <a:t>В свою очередь положениями статьи 227 Налогового кодекса определено, что доходом от реализации признается сумма дохода, возникающего при реализации товаров, работ, услуг, кроме доходов, включаемых в совокупный годовой доход в соответствии </a:t>
            </a:r>
            <a:r>
              <a:rPr lang="ru-RU" sz="1400" dirty="0" smtClean="0"/>
              <a:t>со статьями 228 - 240 </a:t>
            </a:r>
            <a:r>
              <a:rPr lang="ru-RU" sz="1400" dirty="0"/>
              <a:t>Налогового кодекса, а также доходов, указанных </a:t>
            </a:r>
            <a:r>
              <a:rPr lang="ru-RU" sz="1400" dirty="0" smtClean="0"/>
              <a:t>в пункте 4 </a:t>
            </a:r>
            <a:r>
              <a:rPr lang="ru-RU" sz="1400" dirty="0"/>
              <a:t>статьи 258 Налогового кодекса, в части, не превышающей суммы расходов, указанных </a:t>
            </a:r>
            <a:r>
              <a:rPr lang="ru-RU" sz="1400" dirty="0" smtClean="0"/>
              <a:t>в пункте 1 статьи </a:t>
            </a:r>
            <a:r>
              <a:rPr lang="ru-RU" sz="1400" dirty="0"/>
              <a:t>258 Налогового кодекса.</a:t>
            </a:r>
          </a:p>
          <a:p>
            <a:pPr indent="432000" algn="just"/>
            <a:r>
              <a:rPr lang="ru-RU" sz="1400" dirty="0"/>
              <a:t>Доход от реализации определяется в размере стоимости реализованных товаров, работ, услуг, без включения в нее суммы налога на добавленную стоимость и акциза.</a:t>
            </a:r>
          </a:p>
          <a:p>
            <a:pPr indent="432000" algn="just"/>
            <a:r>
              <a:rPr lang="ru-RU" sz="1400" dirty="0"/>
              <a:t>Исходя из вышеизложенного следует, что в СГД включается сумма реализованных авиа -, ж-д билетов. </a:t>
            </a:r>
          </a:p>
          <a:p>
            <a:pPr indent="432000" algn="just"/>
            <a:r>
              <a:rPr lang="ru-RU" sz="1400" dirty="0"/>
              <a:t>Также напоминаем, что в соответствии со статьей 224 Налогового кодекса </a:t>
            </a:r>
            <a:r>
              <a:rPr lang="ru-RU" sz="1400" u="sng" dirty="0"/>
              <a:t>налогооблагаемый доход</a:t>
            </a:r>
            <a:r>
              <a:rPr lang="ru-RU" sz="1400" dirty="0"/>
              <a:t> определяется как </a:t>
            </a:r>
            <a:r>
              <a:rPr lang="ru-RU" sz="1400" u="sng" dirty="0"/>
              <a:t>разница между СГД с учетом корректировок</a:t>
            </a:r>
            <a:r>
              <a:rPr lang="ru-RU" sz="1400" dirty="0"/>
              <a:t>, </a:t>
            </a:r>
            <a:r>
              <a:rPr lang="ru-RU" sz="1400" dirty="0" smtClean="0"/>
              <a:t>предусмотренных статьей 241 Налогового </a:t>
            </a:r>
            <a:r>
              <a:rPr lang="ru-RU" sz="1400" dirty="0"/>
              <a:t>кодекса, и </a:t>
            </a:r>
            <a:r>
              <a:rPr lang="ru-RU" sz="1400" u="sng" dirty="0"/>
              <a:t>вычетами</a:t>
            </a:r>
            <a:r>
              <a:rPr lang="ru-RU" sz="1400" dirty="0"/>
              <a:t>, предусмотренными разделом 7 (корпоративный подоходный налог).</a:t>
            </a:r>
          </a:p>
          <a:p>
            <a:pPr indent="432000" algn="just"/>
            <a:r>
              <a:rPr lang="ru-RU" sz="1400" dirty="0"/>
              <a:t>19. На ЮЛ оформлен договор аренды автомобиля сотрудника с учетом, что расходы будут оплачиваться самим сотрудником, на сегодняшний день ЮЛ терпит финансовые трудности и сотрудник предложил заложить авто в ломбарде, а сумму оприходовали на ЮЛ как фин. помощь, и ежемесячно погашение будет выполнять ЮЛ, как и можно ли отнести на расходы?  </a:t>
            </a:r>
          </a:p>
          <a:p>
            <a:pPr indent="432000" algn="just"/>
            <a:r>
              <a:rPr lang="ru-RU" sz="1400" dirty="0"/>
              <a:t> Ответ: В соответствии с положениями статьи 242 Налогового кодекса расходы налогоплательщика в связи с осуществлением деятельности, направленной на получение дохода, подлежат вычету при определении налогооблагаемого дохода с учетом положений, установленных настоящей статьей </a:t>
            </a:r>
            <a:r>
              <a:rPr lang="ru-RU" sz="1400" dirty="0" smtClean="0"/>
              <a:t>и статьями 243 - 263 Налогового </a:t>
            </a:r>
            <a:r>
              <a:rPr lang="ru-RU" sz="1400" dirty="0"/>
              <a:t>кодекса, за исключением расходов, не подлежащих вычету в соответствии с Налоговым кодексом.</a:t>
            </a:r>
          </a:p>
          <a:p>
            <a:pPr indent="432000" algn="just"/>
            <a:r>
              <a:rPr lang="ru-RU" sz="1400" dirty="0"/>
              <a:t>При этом вычеты производятся налогоплательщиком по фактически произведенным расходам при наличии документов, подтверждающих такие расходы, связанные с его деятельностью, направленной на получение дохода.</a:t>
            </a:r>
          </a:p>
        </p:txBody>
      </p:sp>
    </p:spTree>
    <p:extLst>
      <p:ext uri="{BB962C8B-B14F-4D97-AF65-F5344CB8AC3E}">
        <p14:creationId xmlns:p14="http://schemas.microsoft.com/office/powerpoint/2010/main" val="1452680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79512" y="260648"/>
            <a:ext cx="8856984" cy="5909310"/>
          </a:xfrm>
          <a:prstGeom prst="rect">
            <a:avLst/>
          </a:prstGeom>
          <a:noFill/>
          <a:ln w="9525">
            <a:noFill/>
            <a:miter lim="800000"/>
            <a:headEnd/>
            <a:tailEnd/>
          </a:ln>
        </p:spPr>
        <p:txBody>
          <a:bodyPr wrap="square">
            <a:spAutoFit/>
          </a:bodyPr>
          <a:lstStyle/>
          <a:p>
            <a:pPr indent="432000" algn="just"/>
            <a:r>
              <a:rPr lang="ru-RU" sz="1400" dirty="0"/>
              <a:t>20. Деятельность – туризм. Что является доходом – вознаграждение или общая сумма реализации, выбитая через ККМ?</a:t>
            </a:r>
          </a:p>
          <a:p>
            <a:pPr indent="432000" algn="just"/>
            <a:r>
              <a:rPr lang="ru-RU" sz="1400" dirty="0"/>
              <a:t>Ответ: Согласно статье 226 Налогового кодекса в совокупный годовой доход (далее - СГД) включаются все виды доходов налогоплательщика без включения в них суммы налога на добавленную стоимость и акциза, в том числе доход от реализации.</a:t>
            </a:r>
          </a:p>
          <a:p>
            <a:pPr indent="432000" algn="just"/>
            <a:r>
              <a:rPr lang="ru-RU" sz="1400" dirty="0"/>
              <a:t>В свою очередь положениями статьи 227 Налогового кодекса определено, что доходом от реализации признается сумма дохода, возникающего при реализации товаров, работ, услуг, кроме доходов, включаемых в совокупный годовой доход в соответствии </a:t>
            </a:r>
            <a:r>
              <a:rPr lang="ru-RU" sz="1400" dirty="0" smtClean="0"/>
              <a:t>со статьями 228 - 240 Налогового </a:t>
            </a:r>
            <a:r>
              <a:rPr lang="ru-RU" sz="1400" dirty="0"/>
              <a:t>кодекса, а также доходов, указанных </a:t>
            </a:r>
            <a:r>
              <a:rPr lang="ru-RU" sz="1400" dirty="0" smtClean="0"/>
              <a:t>в пункте 4 статьи </a:t>
            </a:r>
            <a:r>
              <a:rPr lang="ru-RU" sz="1400" dirty="0"/>
              <a:t>258 Налогового кодекса, в части, не превышающей суммы расходов, указанных </a:t>
            </a:r>
            <a:r>
              <a:rPr lang="ru-RU" sz="1400" dirty="0" smtClean="0"/>
              <a:t>в пункте 1 статьи </a:t>
            </a:r>
            <a:r>
              <a:rPr lang="ru-RU" sz="1400" dirty="0"/>
              <a:t>258 Налогового кодекса.</a:t>
            </a:r>
          </a:p>
          <a:p>
            <a:pPr indent="432000" algn="just"/>
            <a:r>
              <a:rPr lang="ru-RU" sz="1400" dirty="0"/>
              <a:t>Доход от реализации определяется в размере стоимости реализованных товаров, работ, услуг, без включения в нее суммы налога на добавленную стоимость и акциза.</a:t>
            </a:r>
          </a:p>
          <a:p>
            <a:pPr indent="432000" algn="just"/>
            <a:r>
              <a:rPr lang="ru-RU" sz="1400" dirty="0"/>
              <a:t>Исходя из вышеизложенного следует, что в СГД включается общая сумма реализации. </a:t>
            </a:r>
          </a:p>
          <a:p>
            <a:pPr indent="432000" algn="just"/>
            <a:r>
              <a:rPr lang="ru-RU" sz="1400" dirty="0"/>
              <a:t>Также напоминаем, что в соответствии со статьей 224 Налогового кодекса </a:t>
            </a:r>
            <a:r>
              <a:rPr lang="ru-RU" sz="1400" u="sng" dirty="0"/>
              <a:t>налогооблагаемый доход</a:t>
            </a:r>
            <a:r>
              <a:rPr lang="ru-RU" sz="1400" dirty="0"/>
              <a:t> определяется как </a:t>
            </a:r>
            <a:r>
              <a:rPr lang="ru-RU" sz="1400" u="sng" dirty="0"/>
              <a:t>разница между СГД с учетом корректировок</a:t>
            </a:r>
            <a:r>
              <a:rPr lang="ru-RU" sz="1400" dirty="0"/>
              <a:t>, </a:t>
            </a:r>
            <a:r>
              <a:rPr lang="ru-RU" sz="1400" dirty="0" smtClean="0"/>
              <a:t>предусмотренных статьей 241 Налогового </a:t>
            </a:r>
            <a:r>
              <a:rPr lang="ru-RU" sz="1400" dirty="0"/>
              <a:t>кодекса, и </a:t>
            </a:r>
            <a:r>
              <a:rPr lang="ru-RU" sz="1400" u="sng" dirty="0"/>
              <a:t>вычетами</a:t>
            </a:r>
            <a:r>
              <a:rPr lang="ru-RU" sz="1400" dirty="0"/>
              <a:t>, предусмотренными разделом 7 (корпоративный подоходный налог</a:t>
            </a:r>
            <a:r>
              <a:rPr lang="ru-RU" sz="1400" dirty="0" smtClean="0"/>
              <a:t>).</a:t>
            </a:r>
          </a:p>
          <a:p>
            <a:pPr indent="432000" algn="just"/>
            <a:r>
              <a:rPr lang="ru-RU" sz="1400" dirty="0"/>
              <a:t>21. В 700.00 ФНО налог на имущество начисляется от оценочной стоимости имущества? </a:t>
            </a:r>
          </a:p>
          <a:p>
            <a:pPr indent="432000" algn="just"/>
            <a:r>
              <a:rPr lang="ru-RU" sz="1400" dirty="0" smtClean="0"/>
              <a:t>Ответ</a:t>
            </a:r>
            <a:r>
              <a:rPr lang="ru-RU" sz="1400" dirty="0"/>
              <a:t>: Согласно пункту 1 статьи 520 Налогового кодекса налоговой базой по объектам налогообложения индивидуальных предпринимателей и юридических лиц, указанным </a:t>
            </a:r>
            <a:r>
              <a:rPr lang="ru-RU" sz="1400" dirty="0" smtClean="0"/>
              <a:t>в подпунктах 1), 3) и 4) пункта 1 статьи 519 </a:t>
            </a:r>
            <a:r>
              <a:rPr lang="ru-RU" sz="1400" dirty="0"/>
              <a:t>Налогового кодекса </a:t>
            </a:r>
            <a:r>
              <a:rPr lang="ru-RU" sz="1400" dirty="0" smtClean="0"/>
              <a:t>, </a:t>
            </a:r>
            <a:r>
              <a:rPr lang="ru-RU" sz="1400" dirty="0"/>
              <a:t>является среднегодовая балансовая стоимость объектов налогообложения, определяемая по данным бухгалтерского учета.</a:t>
            </a:r>
          </a:p>
          <a:p>
            <a:pPr indent="432000" algn="just"/>
            <a:r>
              <a:rPr lang="ru-RU" sz="1400" dirty="0"/>
              <a:t>Среднегодовая балансовая стоимость объектов налогообложения определяется как одна тринадцатая суммы, полученной при сложении балансовых стоимостей объектов налогообложения на 1 число каждого месяца текущего налогового периода и 1 число месяца налогового периода, следующего за отчетным.</a:t>
            </a:r>
          </a:p>
          <a:p>
            <a:endParaRPr lang="ru-RU" sz="1400" dirty="0"/>
          </a:p>
        </p:txBody>
      </p:sp>
    </p:spTree>
    <p:extLst>
      <p:ext uri="{BB962C8B-B14F-4D97-AF65-F5344CB8AC3E}">
        <p14:creationId xmlns:p14="http://schemas.microsoft.com/office/powerpoint/2010/main" val="145268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6074</TotalTime>
  <Words>2282</Words>
  <Application>Microsoft Office PowerPoint</Application>
  <PresentationFormat>Экран (4:3)</PresentationFormat>
  <Paragraphs>138</Paragraphs>
  <Slides>14</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default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aospanova</dc:creator>
  <cp:lastModifiedBy>Бота Тусупбекова</cp:lastModifiedBy>
  <cp:revision>372</cp:revision>
  <dcterms:created xsi:type="dcterms:W3CDTF">2011-02-01T11:23:31Z</dcterms:created>
  <dcterms:modified xsi:type="dcterms:W3CDTF">2020-03-11T10:16:36Z</dcterms:modified>
</cp:coreProperties>
</file>